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72" r:id="rId3"/>
    <p:sldId id="334" r:id="rId4"/>
    <p:sldId id="294" r:id="rId5"/>
    <p:sldId id="292" r:id="rId6"/>
    <p:sldId id="297" r:id="rId7"/>
    <p:sldId id="298" r:id="rId8"/>
    <p:sldId id="299" r:id="rId9"/>
    <p:sldId id="300" r:id="rId10"/>
    <p:sldId id="301" r:id="rId11"/>
    <p:sldId id="356" r:id="rId12"/>
    <p:sldId id="335" r:id="rId13"/>
    <p:sldId id="257" r:id="rId14"/>
    <p:sldId id="336" r:id="rId15"/>
    <p:sldId id="306" r:id="rId16"/>
    <p:sldId id="307" r:id="rId17"/>
    <p:sldId id="308" r:id="rId18"/>
    <p:sldId id="311" r:id="rId19"/>
    <p:sldId id="309" r:id="rId20"/>
    <p:sldId id="339" r:id="rId21"/>
    <p:sldId id="353" r:id="rId22"/>
    <p:sldId id="310" r:id="rId23"/>
    <p:sldId id="312" r:id="rId24"/>
    <p:sldId id="313" r:id="rId25"/>
    <p:sldId id="314" r:id="rId26"/>
    <p:sldId id="315" r:id="rId27"/>
    <p:sldId id="354" r:id="rId28"/>
    <p:sldId id="317" r:id="rId29"/>
    <p:sldId id="316" r:id="rId30"/>
    <p:sldId id="342" r:id="rId31"/>
    <p:sldId id="319" r:id="rId32"/>
    <p:sldId id="258" r:id="rId33"/>
    <p:sldId id="259" r:id="rId34"/>
    <p:sldId id="260" r:id="rId35"/>
    <p:sldId id="321" r:id="rId36"/>
    <p:sldId id="261" r:id="rId37"/>
    <p:sldId id="262" r:id="rId38"/>
    <p:sldId id="266" r:id="rId39"/>
    <p:sldId id="279" r:id="rId40"/>
    <p:sldId id="348" r:id="rId41"/>
    <p:sldId id="349" r:id="rId42"/>
    <p:sldId id="264" r:id="rId43"/>
    <p:sldId id="263" r:id="rId44"/>
    <p:sldId id="352" r:id="rId45"/>
    <p:sldId id="267" r:id="rId46"/>
    <p:sldId id="347" r:id="rId47"/>
    <p:sldId id="268" r:id="rId48"/>
    <p:sldId id="269" r:id="rId49"/>
    <p:sldId id="327" r:id="rId50"/>
    <p:sldId id="330" r:id="rId51"/>
    <p:sldId id="331" r:id="rId52"/>
    <p:sldId id="329" r:id="rId53"/>
    <p:sldId id="328" r:id="rId54"/>
    <p:sldId id="332" r:id="rId55"/>
    <p:sldId id="333" r:id="rId56"/>
    <p:sldId id="274" r:id="rId57"/>
    <p:sldId id="346" r:id="rId58"/>
    <p:sldId id="275" r:id="rId59"/>
    <p:sldId id="276" r:id="rId60"/>
    <p:sldId id="355" r:id="rId61"/>
    <p:sldId id="265" r:id="rId62"/>
    <p:sldId id="286" r:id="rId63"/>
    <p:sldId id="350" r:id="rId64"/>
  </p:sldIdLst>
  <p:sldSz cx="9144000" cy="5143500" type="screen16x9"/>
  <p:notesSz cx="6858000" cy="9144000"/>
  <p:embeddedFontLst>
    <p:embeddedFont>
      <p:font typeface="Montserrat Bold" panose="020B0604020202020204" charset="0"/>
      <p:bold r:id="rId66"/>
    </p:embeddedFont>
    <p:embeddedFont>
      <p:font typeface="Raleway" pitchFamily="2" charset="0"/>
      <p:regular r:id="rId67"/>
      <p:bold r:id="rId68"/>
      <p:italic r:id="rId69"/>
      <p:boldItalic r:id="rId70"/>
    </p:embeddedFont>
    <p:embeddedFont>
      <p:font typeface="Raleway Black" pitchFamily="2" charset="0"/>
      <p:bold r:id="rId71"/>
      <p:boldItalic r:id="rId72"/>
    </p:embeddedFont>
    <p:embeddedFont>
      <p:font typeface="Raleway Light" pitchFamily="2" charset="0"/>
      <p:regular r:id="rId73"/>
      <p:bold r:id="rId74"/>
      <p:italic r:id="rId75"/>
      <p:boldItalic r:id="rId76"/>
    </p:embeddedFont>
    <p:embeddedFont>
      <p:font typeface="Tahoma" panose="020B0604030504040204" pitchFamily="3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186" y="2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3273736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188158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26</a:t>
            </a:fld>
            <a:endParaRPr/>
          </a:p>
        </p:txBody>
      </p:sp>
    </p:spTree>
    <p:extLst>
      <p:ext uri="{BB962C8B-B14F-4D97-AF65-F5344CB8AC3E}">
        <p14:creationId xmlns:p14="http://schemas.microsoft.com/office/powerpoint/2010/main" val="4260846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207cedb8ab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207cedb8ab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g2207cedb8ab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29</a:t>
            </a:fld>
            <a:endParaRPr/>
          </a:p>
        </p:txBody>
      </p:sp>
    </p:spTree>
    <p:extLst>
      <p:ext uri="{BB962C8B-B14F-4D97-AF65-F5344CB8AC3E}">
        <p14:creationId xmlns:p14="http://schemas.microsoft.com/office/powerpoint/2010/main" val="1006224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098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1531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3d2ac026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3d2ac026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d3d2ac026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d3d2ac026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d3d2ac026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d3d2ac026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73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d3d2ac026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d3d2ac026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d3d2ac026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d3d2ac026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d3d2ac026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d3d2ac026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207dced901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2207dced901_1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9459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207dced901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2207dced901_1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4451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207dced901_1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2207dced901_1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3627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207dced901_1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2207dced901_1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14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7505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3d2ac026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d3d2ac026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207dced901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207dced901_1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7409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d3d2ac0264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d3d2ac026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d3d2ac026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d3d2ac026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4186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565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9362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624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604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573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16</a:t>
            </a:fld>
            <a:endParaRPr/>
          </a:p>
        </p:txBody>
      </p:sp>
    </p:spTree>
    <p:extLst>
      <p:ext uri="{BB962C8B-B14F-4D97-AF65-F5344CB8AC3E}">
        <p14:creationId xmlns:p14="http://schemas.microsoft.com/office/powerpoint/2010/main" val="2314635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3777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07dced901_1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207dced901_1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454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207dced901_1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2207dced901_1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3768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d3d2ac026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d3d2ac026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07dced901_1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207dced901_1_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1361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207dced901_1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2207dced901_1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158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254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207cedb8a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18</a:t>
            </a:fld>
            <a:endParaRPr/>
          </a:p>
        </p:txBody>
      </p:sp>
    </p:spTree>
    <p:extLst>
      <p:ext uri="{BB962C8B-B14F-4D97-AF65-F5344CB8AC3E}">
        <p14:creationId xmlns:p14="http://schemas.microsoft.com/office/powerpoint/2010/main" val="3176609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825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4755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23</a:t>
            </a:fld>
            <a:endParaRPr/>
          </a:p>
        </p:txBody>
      </p:sp>
    </p:spTree>
    <p:extLst>
      <p:ext uri="{BB962C8B-B14F-4D97-AF65-F5344CB8AC3E}">
        <p14:creationId xmlns:p14="http://schemas.microsoft.com/office/powerpoint/2010/main" val="388645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7864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lvf.org.br/sobre-alvf"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svg"/><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www.gov.br/ebserh/pt-br/governanca/plataformas-e-tecnologias/aghu"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hyperlink" Target="https://hc.unicamp.br/newsite_noticia_643_hc-apresenta-aghuse-para-representante-da-secretaria-de-estado-da-saud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www.unimed.coop.br/site/web/centralrs/-/unimed-central-e-unimed-santa-catarina-visitam-hospital-de-cl%C3%ADnicas-para-conhecer-o-sistema-aghuse" TargetMode="External"/><Relationship Id="rId4" Type="http://schemas.openxmlformats.org/officeDocument/2006/relationships/hyperlink" Target="https://hc.unicamp.br/author/imprensafc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3.jpg"/></Relationships>
</file>

<file path=ppt/slides/_rels/slide5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66.jp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81.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63.xml.rels><?xml version="1.0" encoding="UTF-8" standalone="yes"?>
<Relationships xmlns="http://schemas.openxmlformats.org/package/2006/relationships"><Relationship Id="rId3" Type="http://schemas.openxmlformats.org/officeDocument/2006/relationships/hyperlink" Target="http://www.youtube.com/watch?v=jbifklFgdHM"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99.jp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8.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80121"/>
            <a:ext cx="8520600" cy="2934474"/>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br>
              <a:rPr lang="pt-BR" dirty="0"/>
            </a:br>
            <a:br>
              <a:rPr lang="pt-BR" dirty="0"/>
            </a:br>
            <a:r>
              <a:rPr lang="pt-BR" dirty="0"/>
              <a:t>ALVF</a:t>
            </a:r>
            <a:br>
              <a:rPr lang="pt-BR" dirty="0"/>
            </a:br>
            <a:r>
              <a:rPr lang="pt-BR" dirty="0"/>
              <a:t>CEC</a:t>
            </a:r>
            <a:endParaRPr dirty="0"/>
          </a:p>
        </p:txBody>
      </p:sp>
      <p:pic>
        <p:nvPicPr>
          <p:cNvPr id="3" name="Imagem 2">
            <a:extLst>
              <a:ext uri="{FF2B5EF4-FFF2-40B4-BE49-F238E27FC236}">
                <a16:creationId xmlns:a16="http://schemas.microsoft.com/office/drawing/2014/main" id="{DC653DC5-5DF7-1C1A-9670-EDBA55C5A79D}"/>
              </a:ext>
            </a:extLst>
          </p:cNvPr>
          <p:cNvPicPr>
            <a:picLocks noChangeAspect="1"/>
          </p:cNvPicPr>
          <p:nvPr/>
        </p:nvPicPr>
        <p:blipFill>
          <a:blip r:embed="rId3"/>
          <a:stretch>
            <a:fillRect/>
          </a:stretch>
        </p:blipFill>
        <p:spPr>
          <a:xfrm>
            <a:off x="7176676" y="1874947"/>
            <a:ext cx="1576181" cy="1533868"/>
          </a:xfrm>
          <a:prstGeom prst="rect">
            <a:avLst/>
          </a:prstGeom>
        </p:spPr>
      </p:pic>
      <p:pic>
        <p:nvPicPr>
          <p:cNvPr id="5" name="Imagem 4">
            <a:extLst>
              <a:ext uri="{FF2B5EF4-FFF2-40B4-BE49-F238E27FC236}">
                <a16:creationId xmlns:a16="http://schemas.microsoft.com/office/drawing/2014/main" id="{34BA6007-82AC-D13D-F1E9-DCA6ABF73D0C}"/>
              </a:ext>
            </a:extLst>
          </p:cNvPr>
          <p:cNvPicPr>
            <a:picLocks noChangeAspect="1"/>
          </p:cNvPicPr>
          <p:nvPr/>
        </p:nvPicPr>
        <p:blipFill>
          <a:blip r:embed="rId4"/>
          <a:stretch>
            <a:fillRect/>
          </a:stretch>
        </p:blipFill>
        <p:spPr>
          <a:xfrm>
            <a:off x="7203103" y="3447661"/>
            <a:ext cx="1523326" cy="1533868"/>
          </a:xfrm>
          <a:prstGeom prst="rect">
            <a:avLst/>
          </a:prstGeom>
        </p:spPr>
      </p:pic>
      <p:pic>
        <p:nvPicPr>
          <p:cNvPr id="1026" name="Picture 2" descr="Associação Hospitalar Lenoir Vargas | Hospital Regional do ...">
            <a:extLst>
              <a:ext uri="{FF2B5EF4-FFF2-40B4-BE49-F238E27FC236}">
                <a16:creationId xmlns:a16="http://schemas.microsoft.com/office/drawing/2014/main" id="{18300932-48C8-527B-4ED0-4134C8F5A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235" y="178862"/>
            <a:ext cx="1735065" cy="1743367"/>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40846905-2466-8860-48F8-4401B759B04A}"/>
              </a:ext>
            </a:extLst>
          </p:cNvPr>
          <p:cNvSpPr txBox="1"/>
          <p:nvPr/>
        </p:nvSpPr>
        <p:spPr>
          <a:xfrm>
            <a:off x="3214800" y="4398043"/>
            <a:ext cx="2869200" cy="307777"/>
          </a:xfrm>
          <a:prstGeom prst="rect">
            <a:avLst/>
          </a:prstGeom>
          <a:noFill/>
        </p:spPr>
        <p:txBody>
          <a:bodyPr wrap="square">
            <a:spAutoFit/>
          </a:bodyPr>
          <a:lstStyle/>
          <a:p>
            <a:r>
              <a:rPr lang="pt-BR" sz="1400" dirty="0">
                <a:hlinkClick r:id="rId6"/>
              </a:rPr>
              <a:t>https://www.alvf.org.br/sobre-alvf</a:t>
            </a:r>
            <a:endParaRPr lang="pt-BR" dirty="0"/>
          </a:p>
        </p:txBody>
      </p:sp>
      <p:sp>
        <p:nvSpPr>
          <p:cNvPr id="9" name="CaixaDeTexto 8">
            <a:extLst>
              <a:ext uri="{FF2B5EF4-FFF2-40B4-BE49-F238E27FC236}">
                <a16:creationId xmlns:a16="http://schemas.microsoft.com/office/drawing/2014/main" id="{72E46F7E-89B5-9665-49A7-A5C30684C981}"/>
              </a:ext>
            </a:extLst>
          </p:cNvPr>
          <p:cNvSpPr txBox="1"/>
          <p:nvPr/>
        </p:nvSpPr>
        <p:spPr>
          <a:xfrm>
            <a:off x="4019400" y="4741512"/>
            <a:ext cx="1105200" cy="307777"/>
          </a:xfrm>
          <a:prstGeom prst="rect">
            <a:avLst/>
          </a:prstGeom>
          <a:noFill/>
        </p:spPr>
        <p:txBody>
          <a:bodyPr wrap="square">
            <a:spAutoFit/>
          </a:bodyPr>
          <a:lstStyle/>
          <a:p>
            <a:r>
              <a:rPr lang="pt-BR" dirty="0"/>
              <a:t>17/10/2024</a:t>
            </a:r>
          </a:p>
        </p:txBody>
      </p:sp>
      <p:pic>
        <p:nvPicPr>
          <p:cNvPr id="1028" name="Picture 4" descr="Nenhuma descrição de foto disponível.">
            <a:extLst>
              <a:ext uri="{FF2B5EF4-FFF2-40B4-BE49-F238E27FC236}">
                <a16:creationId xmlns:a16="http://schemas.microsoft.com/office/drawing/2014/main" id="{EDF74EFA-7CF2-D27E-FB4B-8614063FA9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101" y="1340550"/>
            <a:ext cx="2462400" cy="24624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9"/>
          <p:cNvGrpSpPr>
            <a:grpSpLocks noChangeAspect="1"/>
          </p:cNvGrpSpPr>
          <p:nvPr/>
        </p:nvGrpSpPr>
        <p:grpSpPr>
          <a:xfrm>
            <a:off x="3375455" y="144881"/>
            <a:ext cx="2547889" cy="2534943"/>
            <a:chOff x="5590419" y="482013"/>
            <a:chExt cx="2827265" cy="2812899"/>
          </a:xfrm>
        </p:grpSpPr>
        <p:sp>
          <p:nvSpPr>
            <p:cNvPr id="15" name="Freeform 10"/>
            <p:cNvSpPr/>
            <p:nvPr/>
          </p:nvSpPr>
          <p:spPr>
            <a:xfrm>
              <a:off x="5590419" y="482013"/>
              <a:ext cx="2827265" cy="281289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r="-90811"/>
              </a:stretch>
            </a:blipFill>
          </p:spPr>
          <p:txBody>
            <a:bodyPr/>
            <a:lstStyle/>
            <a:p>
              <a:endParaRPr lang="pt-B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716041" y="1735292"/>
            <a:ext cx="744353" cy="674570"/>
          </a:xfrm>
          <a:custGeom>
            <a:avLst/>
            <a:gdLst/>
            <a:ahLst/>
            <a:cxnLst/>
            <a:rect l="l" t="t" r="r" b="b"/>
            <a:pathLst>
              <a:path w="1488706" h="1349140">
                <a:moveTo>
                  <a:pt x="0" y="0"/>
                </a:moveTo>
                <a:lnTo>
                  <a:pt x="1488706" y="0"/>
                </a:lnTo>
                <a:lnTo>
                  <a:pt x="1488706" y="1349140"/>
                </a:lnTo>
                <a:lnTo>
                  <a:pt x="0" y="1349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6" name="TextBox 6"/>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7" name="TextBox 7"/>
          <p:cNvSpPr txBox="1"/>
          <p:nvPr/>
        </p:nvSpPr>
        <p:spPr>
          <a:xfrm>
            <a:off x="1667777" y="1031049"/>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Ações Estratégicas</a:t>
            </a:r>
          </a:p>
        </p:txBody>
      </p:sp>
      <p:sp>
        <p:nvSpPr>
          <p:cNvPr id="8" name="TextBox 8"/>
          <p:cNvSpPr txBox="1"/>
          <p:nvPr/>
        </p:nvSpPr>
        <p:spPr>
          <a:xfrm>
            <a:off x="1882868" y="1845188"/>
            <a:ext cx="4195028"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05 Novos Leitos UTIP</a:t>
            </a:r>
          </a:p>
        </p:txBody>
      </p:sp>
      <p:sp>
        <p:nvSpPr>
          <p:cNvPr id="9" name="Freeform 9"/>
          <p:cNvSpPr/>
          <p:nvPr/>
        </p:nvSpPr>
        <p:spPr>
          <a:xfrm>
            <a:off x="716041" y="2571750"/>
            <a:ext cx="744353" cy="674570"/>
          </a:xfrm>
          <a:custGeom>
            <a:avLst/>
            <a:gdLst/>
            <a:ahLst/>
            <a:cxnLst/>
            <a:rect l="l" t="t" r="r" b="b"/>
            <a:pathLst>
              <a:path w="1488706" h="1349140">
                <a:moveTo>
                  <a:pt x="0" y="0"/>
                </a:moveTo>
                <a:lnTo>
                  <a:pt x="1488706" y="0"/>
                </a:lnTo>
                <a:lnTo>
                  <a:pt x="1488706" y="1349140"/>
                </a:lnTo>
                <a:lnTo>
                  <a:pt x="0" y="1349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0" name="TextBox 10"/>
          <p:cNvSpPr txBox="1"/>
          <p:nvPr/>
        </p:nvSpPr>
        <p:spPr>
          <a:xfrm>
            <a:off x="1882868" y="2630429"/>
            <a:ext cx="4921465" cy="491609"/>
          </a:xfrm>
          <a:prstGeom prst="rect">
            <a:avLst/>
          </a:prstGeom>
        </p:spPr>
        <p:txBody>
          <a:bodyPr lIns="0" tIns="0" rIns="0" bIns="0" rtlCol="0" anchor="t">
            <a:spAutoFit/>
          </a:bodyPr>
          <a:lstStyle/>
          <a:p>
            <a:pPr algn="ctr">
              <a:lnSpc>
                <a:spcPts val="4200"/>
              </a:lnSpc>
            </a:pPr>
            <a:r>
              <a:rPr lang="en-US" sz="3000" b="1" dirty="0">
                <a:latin typeface="Montserrat Semi-Bold"/>
                <a:ea typeface="Montserrat Semi-Bold"/>
                <a:cs typeface="Montserrat Semi-Bold"/>
                <a:sym typeface="Montserrat Semi-Bold"/>
              </a:rPr>
              <a:t>10 </a:t>
            </a:r>
            <a:r>
              <a:rPr lang="en-US" sz="3000" b="1" dirty="0" err="1">
                <a:latin typeface="Montserrat Semi-Bold"/>
                <a:ea typeface="Montserrat Semi-Bold"/>
                <a:cs typeface="Montserrat Semi-Bold"/>
                <a:sym typeface="Montserrat Semi-Bold"/>
              </a:rPr>
              <a:t>Leitos</a:t>
            </a:r>
            <a:r>
              <a:rPr lang="en-US" sz="3000" b="1" dirty="0">
                <a:latin typeface="Montserrat Semi-Bold"/>
                <a:ea typeface="Montserrat Semi-Bold"/>
                <a:cs typeface="Montserrat Semi-Bold"/>
                <a:sym typeface="Montserrat Semi-Bold"/>
              </a:rPr>
              <a:t> </a:t>
            </a:r>
            <a:r>
              <a:rPr lang="en-US" sz="3000" b="1" dirty="0" err="1">
                <a:latin typeface="Montserrat Semi-Bold"/>
                <a:ea typeface="Montserrat Semi-Bold"/>
                <a:cs typeface="Montserrat Semi-Bold"/>
                <a:sym typeface="Montserrat Semi-Bold"/>
              </a:rPr>
              <a:t>Novos</a:t>
            </a:r>
            <a:r>
              <a:rPr lang="en-US" sz="3000" b="1" dirty="0">
                <a:latin typeface="Montserrat Semi-Bold"/>
                <a:ea typeface="Montserrat Semi-Bold"/>
                <a:cs typeface="Montserrat Semi-Bold"/>
                <a:sym typeface="Montserrat Semi-Bold"/>
              </a:rPr>
              <a:t> UCINCO</a:t>
            </a:r>
          </a:p>
        </p:txBody>
      </p:sp>
      <p:sp>
        <p:nvSpPr>
          <p:cNvPr id="11" name="Freeform 11"/>
          <p:cNvSpPr/>
          <p:nvPr/>
        </p:nvSpPr>
        <p:spPr>
          <a:xfrm>
            <a:off x="716041" y="3408245"/>
            <a:ext cx="744353" cy="674570"/>
          </a:xfrm>
          <a:custGeom>
            <a:avLst/>
            <a:gdLst/>
            <a:ahLst/>
            <a:cxnLst/>
            <a:rect l="l" t="t" r="r" b="b"/>
            <a:pathLst>
              <a:path w="1488706" h="1349140">
                <a:moveTo>
                  <a:pt x="0" y="0"/>
                </a:moveTo>
                <a:lnTo>
                  <a:pt x="1488706" y="0"/>
                </a:lnTo>
                <a:lnTo>
                  <a:pt x="1488706" y="1349140"/>
                </a:lnTo>
                <a:lnTo>
                  <a:pt x="0" y="1349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2" name="TextBox 12"/>
          <p:cNvSpPr txBox="1"/>
          <p:nvPr/>
        </p:nvSpPr>
        <p:spPr>
          <a:xfrm>
            <a:off x="1667777" y="4350544"/>
            <a:ext cx="7401370"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Redução de despesas UTI Convênios</a:t>
            </a:r>
          </a:p>
        </p:txBody>
      </p:sp>
      <p:sp>
        <p:nvSpPr>
          <p:cNvPr id="13" name="Freeform 13"/>
          <p:cNvSpPr/>
          <p:nvPr/>
        </p:nvSpPr>
        <p:spPr>
          <a:xfrm>
            <a:off x="716041" y="4244740"/>
            <a:ext cx="744353" cy="674570"/>
          </a:xfrm>
          <a:custGeom>
            <a:avLst/>
            <a:gdLst/>
            <a:ahLst/>
            <a:cxnLst/>
            <a:rect l="l" t="t" r="r" b="b"/>
            <a:pathLst>
              <a:path w="1488706" h="1349140">
                <a:moveTo>
                  <a:pt x="0" y="0"/>
                </a:moveTo>
                <a:lnTo>
                  <a:pt x="1488706" y="0"/>
                </a:lnTo>
                <a:lnTo>
                  <a:pt x="1488706" y="1349140"/>
                </a:lnTo>
                <a:lnTo>
                  <a:pt x="0" y="1349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4" name="TextBox 14"/>
          <p:cNvSpPr txBox="1"/>
          <p:nvPr/>
        </p:nvSpPr>
        <p:spPr>
          <a:xfrm>
            <a:off x="1882868" y="3416242"/>
            <a:ext cx="4921465"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02 Leitos Novos UCINCA</a:t>
            </a:r>
          </a:p>
        </p:txBody>
      </p:sp>
    </p:spTree>
    <p:extLst>
      <p:ext uri="{BB962C8B-B14F-4D97-AF65-F5344CB8AC3E}">
        <p14:creationId xmlns:p14="http://schemas.microsoft.com/office/powerpoint/2010/main" val="131378404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14050"/>
            <a:ext cx="8520600" cy="841800"/>
          </a:xfrm>
        </p:spPr>
        <p:txBody>
          <a:bodyPr/>
          <a:lstStyle/>
          <a:p>
            <a:r>
              <a:rPr lang="pt-BR" dirty="0"/>
              <a:t>Repactuação financeira 2024</a:t>
            </a:r>
          </a:p>
        </p:txBody>
      </p:sp>
      <p:sp>
        <p:nvSpPr>
          <p:cNvPr id="3" name="CaixaDeTexto 2">
            <a:extLst>
              <a:ext uri="{FF2B5EF4-FFF2-40B4-BE49-F238E27FC236}">
                <a16:creationId xmlns:a16="http://schemas.microsoft.com/office/drawing/2014/main" id="{D1B34C3B-30A6-B493-4CAA-8CE463CB3A32}"/>
              </a:ext>
            </a:extLst>
          </p:cNvPr>
          <p:cNvSpPr txBox="1"/>
          <p:nvPr/>
        </p:nvSpPr>
        <p:spPr>
          <a:xfrm>
            <a:off x="1998000" y="1361409"/>
            <a:ext cx="5148000" cy="2031325"/>
          </a:xfrm>
          <a:prstGeom prst="rect">
            <a:avLst/>
          </a:prstGeom>
          <a:noFill/>
        </p:spPr>
        <p:txBody>
          <a:bodyPr wrap="square" rtlCol="0">
            <a:spAutoFit/>
          </a:bodyPr>
          <a:lstStyle/>
          <a:p>
            <a:r>
              <a:rPr lang="pt-BR" dirty="0"/>
              <a:t>Valores obtidos com as negociações de pagamentos de fornecedores:</a:t>
            </a:r>
          </a:p>
          <a:p>
            <a:endParaRPr lang="pt-BR" dirty="0"/>
          </a:p>
          <a:p>
            <a:pPr marL="285750" lvl="2" indent="-285750">
              <a:buFont typeface="Arial" panose="020B0604020202020204" pitchFamily="34" charset="0"/>
              <a:buChar char="•"/>
            </a:pPr>
            <a:r>
              <a:rPr lang="pt-BR" dirty="0"/>
              <a:t>Descontos: R$ 408.916,43</a:t>
            </a:r>
          </a:p>
          <a:p>
            <a:pPr marL="285750" lvl="2" indent="-285750">
              <a:buFont typeface="Arial" panose="020B0604020202020204" pitchFamily="34" charset="0"/>
              <a:buChar char="•"/>
            </a:pPr>
            <a:r>
              <a:rPr lang="pt-BR" dirty="0"/>
              <a:t>Isenções de juros R$ 343.975,10</a:t>
            </a:r>
          </a:p>
          <a:p>
            <a:endParaRPr lang="pt-BR" dirty="0"/>
          </a:p>
          <a:p>
            <a:r>
              <a:rPr lang="pt-BR" b="1" dirty="0">
                <a:solidFill>
                  <a:schemeClr val="tx1"/>
                </a:solidFill>
              </a:rPr>
              <a:t>Total de Economia: R$ 752.891,53</a:t>
            </a:r>
          </a:p>
          <a:p>
            <a:endParaRPr lang="pt-BR" dirty="0"/>
          </a:p>
          <a:p>
            <a:endParaRPr lang="pt-BR" dirty="0"/>
          </a:p>
        </p:txBody>
      </p:sp>
    </p:spTree>
    <p:extLst>
      <p:ext uri="{BB962C8B-B14F-4D97-AF65-F5344CB8AC3E}">
        <p14:creationId xmlns:p14="http://schemas.microsoft.com/office/powerpoint/2010/main" val="206344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Cenário da Saúde Para 2030/2070</a:t>
            </a:r>
          </a:p>
        </p:txBody>
      </p:sp>
    </p:spTree>
    <p:extLst>
      <p:ext uri="{BB962C8B-B14F-4D97-AF65-F5344CB8AC3E}">
        <p14:creationId xmlns:p14="http://schemas.microsoft.com/office/powerpoint/2010/main" val="25815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387598" y="71600"/>
            <a:ext cx="4579379" cy="5071900"/>
          </a:xfrm>
          <a:prstGeom prst="rect">
            <a:avLst/>
          </a:prstGeom>
          <a:noFill/>
          <a:ln>
            <a:noFill/>
          </a:ln>
        </p:spPr>
      </p:pic>
      <p:sp>
        <p:nvSpPr>
          <p:cNvPr id="60" name="Google Shape;60;p14"/>
          <p:cNvSpPr txBox="1"/>
          <p:nvPr/>
        </p:nvSpPr>
        <p:spPr>
          <a:xfrm>
            <a:off x="35500" y="46400"/>
            <a:ext cx="18015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dirty="0">
                <a:solidFill>
                  <a:schemeClr val="dk2"/>
                </a:solidFill>
              </a:rPr>
              <a:t>Cenário da Saúde para 2030/2070</a:t>
            </a:r>
            <a:endParaRPr sz="1800" b="1" dirty="0">
              <a:solidFill>
                <a:schemeClr val="dk2"/>
              </a:solidFill>
            </a:endParaRPr>
          </a:p>
        </p:txBody>
      </p:sp>
      <p:pic>
        <p:nvPicPr>
          <p:cNvPr id="61" name="Google Shape;61;p14"/>
          <p:cNvPicPr preferRelativeResize="0"/>
          <p:nvPr/>
        </p:nvPicPr>
        <p:blipFill>
          <a:blip r:embed="rId4">
            <a:alphaModFix/>
          </a:blip>
          <a:stretch>
            <a:fillRect/>
          </a:stretch>
        </p:blipFill>
        <p:spPr>
          <a:xfrm>
            <a:off x="4819026" y="1444783"/>
            <a:ext cx="4204200" cy="1731634"/>
          </a:xfrm>
          <a:prstGeom prst="rect">
            <a:avLst/>
          </a:prstGeom>
          <a:noFill/>
          <a:ln>
            <a:noFill/>
          </a:ln>
        </p:spPr>
      </p:pic>
      <p:cxnSp>
        <p:nvCxnSpPr>
          <p:cNvPr id="62" name="Google Shape;62;p14"/>
          <p:cNvCxnSpPr>
            <a:cxnSpLocks/>
          </p:cNvCxnSpPr>
          <p:nvPr/>
        </p:nvCxnSpPr>
        <p:spPr>
          <a:xfrm>
            <a:off x="3801600" y="806400"/>
            <a:ext cx="3119526" cy="1404000"/>
          </a:xfrm>
          <a:prstGeom prst="curvedConnector3">
            <a:avLst>
              <a:gd name="adj1" fmla="val 100085"/>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Análise Situacional Para </a:t>
            </a:r>
            <a:br>
              <a:rPr lang="pt-BR" dirty="0"/>
            </a:br>
            <a:r>
              <a:rPr lang="pt-BR" dirty="0"/>
              <a:t>Tecnologia da Informação</a:t>
            </a:r>
          </a:p>
        </p:txBody>
      </p:sp>
    </p:spTree>
    <p:extLst>
      <p:ext uri="{BB962C8B-B14F-4D97-AF65-F5344CB8AC3E}">
        <p14:creationId xmlns:p14="http://schemas.microsoft.com/office/powerpoint/2010/main" val="171097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1792694" y="353306"/>
            <a:ext cx="5558613" cy="4436888"/>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145440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Tree>
    <p:extLst>
      <p:ext uri="{BB962C8B-B14F-4D97-AF65-F5344CB8AC3E}">
        <p14:creationId xmlns:p14="http://schemas.microsoft.com/office/powerpoint/2010/main" val="3936533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547107" y="0"/>
            <a:ext cx="8049787" cy="5143500"/>
          </a:xfrm>
          <a:prstGeom prst="rect">
            <a:avLst/>
          </a:prstGeom>
          <a:noFill/>
          <a:ln>
            <a:noFill/>
          </a:ln>
        </p:spPr>
      </p:pic>
    </p:spTree>
    <p:extLst>
      <p:ext uri="{BB962C8B-B14F-4D97-AF65-F5344CB8AC3E}">
        <p14:creationId xmlns:p14="http://schemas.microsoft.com/office/powerpoint/2010/main" val="3490247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
          <p:cNvPicPr preferRelativeResize="0"/>
          <p:nvPr/>
        </p:nvPicPr>
        <p:blipFill rotWithShape="1">
          <a:blip r:embed="rId3">
            <a:alphaModFix/>
          </a:blip>
          <a:srcRect/>
          <a:stretch/>
        </p:blipFill>
        <p:spPr>
          <a:xfrm>
            <a:off x="0" y="500063"/>
            <a:ext cx="9074305" cy="5143500"/>
          </a:xfrm>
          <a:prstGeom prst="rect">
            <a:avLst/>
          </a:prstGeom>
          <a:noFill/>
          <a:ln>
            <a:noFill/>
          </a:ln>
        </p:spPr>
      </p:pic>
    </p:spTree>
    <p:extLst>
      <p:ext uri="{BB962C8B-B14F-4D97-AF65-F5344CB8AC3E}">
        <p14:creationId xmlns:p14="http://schemas.microsoft.com/office/powerpoint/2010/main" val="27600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207cedb8ab_0_0"/>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r>
              <a:rPr lang="pt-BR" dirty="0"/>
              <a:t>G-</a:t>
            </a:r>
            <a:r>
              <a:rPr lang="pt-BR" dirty="0" err="1"/>
              <a:t>Hosp</a:t>
            </a:r>
            <a:r>
              <a:rPr lang="pt-BR" dirty="0"/>
              <a:t> (Sistema atual)</a:t>
            </a:r>
            <a:endParaRPr dirty="0"/>
          </a:p>
        </p:txBody>
      </p:sp>
      <p:sp>
        <p:nvSpPr>
          <p:cNvPr id="264" name="Google Shape;264;g2207cedb8ab_0_0"/>
          <p:cNvSpPr txBox="1">
            <a:spLocks noGrp="1"/>
          </p:cNvSpPr>
          <p:nvPr>
            <p:ph type="body" idx="1"/>
          </p:nvPr>
        </p:nvSpPr>
        <p:spPr>
          <a:xfrm>
            <a:off x="628650" y="1369219"/>
            <a:ext cx="7886700" cy="2484000"/>
          </a:xfrm>
          <a:prstGeom prst="rect">
            <a:avLst/>
          </a:prstGeom>
          <a:noFill/>
          <a:ln>
            <a:noFill/>
          </a:ln>
        </p:spPr>
        <p:txBody>
          <a:bodyPr spcFirstLastPara="1" wrap="square" lIns="68569" tIns="34275" rIns="68569" bIns="34275" anchor="t" anchorCtr="0">
            <a:normAutofit/>
          </a:bodyPr>
          <a:lstStyle/>
          <a:p>
            <a:pPr marL="0" indent="0" algn="ctr">
              <a:buNone/>
            </a:pPr>
            <a:endParaRPr dirty="0"/>
          </a:p>
          <a:p>
            <a:pPr marL="0" indent="0" algn="ctr">
              <a:buNone/>
            </a:pPr>
            <a:r>
              <a:rPr lang="pt-BR" dirty="0"/>
              <a:t>Manutenção:</a:t>
            </a:r>
            <a:endParaRPr dirty="0"/>
          </a:p>
          <a:p>
            <a:pPr marL="0" indent="0" algn="ctr">
              <a:buNone/>
            </a:pPr>
            <a:r>
              <a:rPr lang="pt-BR" dirty="0"/>
              <a:t>R$ 16.000,00 mês por 120 horas, em 2 anos R$ 384.000,00 </a:t>
            </a:r>
            <a:endParaRPr dirty="0"/>
          </a:p>
          <a:p>
            <a:pPr marL="0" indent="0" algn="ctr">
              <a:buNone/>
            </a:pPr>
            <a:r>
              <a:rPr lang="pt-BR" dirty="0"/>
              <a:t>R$ 25.000,00 por 192 horas, em 2 anos R$ 600.000,00 </a:t>
            </a:r>
            <a:endParaRPr dirty="0"/>
          </a:p>
          <a:p>
            <a:pPr marL="0" indent="0" algn="ctr">
              <a:buNone/>
            </a:pPr>
            <a:r>
              <a:rPr lang="pt-BR" dirty="0"/>
              <a:t>(licenças)</a:t>
            </a:r>
            <a:endParaRPr dirty="0"/>
          </a:p>
          <a:p>
            <a:pPr marL="0" indent="0" algn="ctr">
              <a:buNone/>
            </a:pPr>
            <a:endParaRPr dirty="0"/>
          </a:p>
        </p:txBody>
      </p:sp>
    </p:spTree>
    <p:extLst>
      <p:ext uri="{BB962C8B-B14F-4D97-AF65-F5344CB8AC3E}">
        <p14:creationId xmlns:p14="http://schemas.microsoft.com/office/powerpoint/2010/main" val="979256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5"/>
          <p:cNvSpPr/>
          <p:nvPr/>
        </p:nvSpPr>
        <p:spPr>
          <a:xfrm>
            <a:off x="0" y="0"/>
            <a:ext cx="9144000" cy="5143500"/>
          </a:xfrm>
          <a:prstGeom prst="rect">
            <a:avLst/>
          </a:prstGeom>
          <a:solidFill>
            <a:srgbClr val="A5A5A5"/>
          </a:solidFill>
          <a:ln>
            <a:noFill/>
          </a:ln>
        </p:spPr>
        <p:txBody>
          <a:bodyPr spcFirstLastPara="1" wrap="square" lIns="68569" tIns="34275" rIns="68569" bIns="34275" anchor="ctr" anchorCtr="0">
            <a:noAutofit/>
          </a:bodyPr>
          <a:lstStyle/>
          <a:p>
            <a:pPr algn="ctr"/>
            <a:endParaRPr sz="1050">
              <a:solidFill>
                <a:schemeClr val="lt1"/>
              </a:solidFill>
            </a:endParaRPr>
          </a:p>
        </p:txBody>
      </p:sp>
      <p:sp>
        <p:nvSpPr>
          <p:cNvPr id="247" name="Google Shape;247;p25"/>
          <p:cNvSpPr/>
          <p:nvPr/>
        </p:nvSpPr>
        <p:spPr>
          <a:xfrm>
            <a:off x="357759" y="360045"/>
            <a:ext cx="8428482" cy="4423410"/>
          </a:xfrm>
          <a:prstGeom prst="rect">
            <a:avLst/>
          </a:prstGeom>
          <a:noFill/>
          <a:ln w="25400" cap="flat" cmpd="sng">
            <a:solidFill>
              <a:schemeClr val="lt1"/>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lt1"/>
              </a:solidFill>
            </a:endParaRPr>
          </a:p>
        </p:txBody>
      </p:sp>
      <p:sp>
        <p:nvSpPr>
          <p:cNvPr id="248" name="Google Shape;248;p25"/>
          <p:cNvSpPr/>
          <p:nvPr/>
        </p:nvSpPr>
        <p:spPr>
          <a:xfrm>
            <a:off x="482600" y="482601"/>
            <a:ext cx="8178800" cy="4178300"/>
          </a:xfrm>
          <a:prstGeom prst="rect">
            <a:avLst/>
          </a:prstGeom>
          <a:solidFill>
            <a:srgbClr val="FFFFFF"/>
          </a:solidFill>
          <a:ln>
            <a:noFill/>
          </a:ln>
        </p:spPr>
        <p:txBody>
          <a:bodyPr spcFirstLastPara="1" wrap="square" lIns="68569" tIns="34275" rIns="68569" bIns="34275" anchor="ctr" anchorCtr="0">
            <a:noAutofit/>
          </a:bodyPr>
          <a:lstStyle/>
          <a:p>
            <a:pPr algn="ctr"/>
            <a:endParaRPr sz="1050">
              <a:solidFill>
                <a:schemeClr val="lt1"/>
              </a:solidFill>
            </a:endParaRPr>
          </a:p>
        </p:txBody>
      </p:sp>
      <p:graphicFrame>
        <p:nvGraphicFramePr>
          <p:cNvPr id="249" name="Google Shape;249;p25"/>
          <p:cNvGraphicFramePr/>
          <p:nvPr/>
        </p:nvGraphicFramePr>
        <p:xfrm>
          <a:off x="550069" y="928688"/>
          <a:ext cx="8058131" cy="3583370"/>
        </p:xfrm>
        <a:graphic>
          <a:graphicData uri="http://schemas.openxmlformats.org/drawingml/2006/table">
            <a:tbl>
              <a:tblPr>
                <a:gradFill>
                  <a:gsLst>
                    <a:gs pos="0">
                      <a:srgbClr val="B0D1B0"/>
                    </a:gs>
                    <a:gs pos="35000">
                      <a:srgbClr val="C7DFC7"/>
                    </a:gs>
                    <a:gs pos="100000">
                      <a:srgbClr val="E9F3E9"/>
                    </a:gs>
                  </a:gsLst>
                  <a:lin ang="16200000" scaled="0"/>
                </a:gradFill>
              </a:tblPr>
              <a:tblGrid>
                <a:gridCol w="1620675">
                  <a:extLst>
                    <a:ext uri="{9D8B030D-6E8A-4147-A177-3AD203B41FA5}">
                      <a16:colId xmlns:a16="http://schemas.microsoft.com/office/drawing/2014/main" val="20000"/>
                    </a:ext>
                  </a:extLst>
                </a:gridCol>
                <a:gridCol w="2250675">
                  <a:extLst>
                    <a:ext uri="{9D8B030D-6E8A-4147-A177-3AD203B41FA5}">
                      <a16:colId xmlns:a16="http://schemas.microsoft.com/office/drawing/2014/main" val="20001"/>
                    </a:ext>
                  </a:extLst>
                </a:gridCol>
                <a:gridCol w="2140406">
                  <a:extLst>
                    <a:ext uri="{9D8B030D-6E8A-4147-A177-3AD203B41FA5}">
                      <a16:colId xmlns:a16="http://schemas.microsoft.com/office/drawing/2014/main" val="20002"/>
                    </a:ext>
                  </a:extLst>
                </a:gridCol>
                <a:gridCol w="2046375">
                  <a:extLst>
                    <a:ext uri="{9D8B030D-6E8A-4147-A177-3AD203B41FA5}">
                      <a16:colId xmlns:a16="http://schemas.microsoft.com/office/drawing/2014/main" val="20003"/>
                    </a:ext>
                  </a:extLst>
                </a:gridCol>
              </a:tblGrid>
              <a:tr h="95325">
                <a:tc>
                  <a:txBody>
                    <a:bodyPr/>
                    <a:lstStyle/>
                    <a:p>
                      <a:pPr marL="0" marR="0" lvl="0" indent="0" algn="l" rtl="0">
                        <a:lnSpc>
                          <a:spcPct val="100000"/>
                        </a:lnSpc>
                        <a:spcBef>
                          <a:spcPts val="0"/>
                        </a:spcBef>
                        <a:spcAft>
                          <a:spcPts val="0"/>
                        </a:spcAft>
                        <a:buNone/>
                      </a:pPr>
                      <a:r>
                        <a:rPr lang="pt-BR" sz="500" u="none" strike="noStrike" cap="none">
                          <a:highlight>
                            <a:srgbClr val="B6D7A8"/>
                          </a:highlight>
                        </a:rPr>
                        <a:t>1 - Pontos Fortes (Forças) do G-HOSP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2 - Pontos Fracos(Fraquezas) do G-HOSP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3 - Oportunidades em relação ao G-HOSP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4 - Ameaças/Riscos Externos em relação ao G-HOSP :</a:t>
                      </a:r>
                      <a:endParaRPr sz="1100"/>
                    </a:p>
                  </a:txBody>
                  <a:tcPr marL="1875" marR="1875" marT="1256" marB="1256" anchor="b"/>
                </a:tc>
                <a:extLst>
                  <a:ext uri="{0D108BD9-81ED-4DB2-BD59-A6C34878D82A}">
                    <a16:rowId xmlns:a16="http://schemas.microsoft.com/office/drawing/2014/main" val="10000"/>
                  </a:ext>
                </a:extLst>
              </a:tr>
              <a:tr h="322553">
                <a:tc>
                  <a:txBody>
                    <a:bodyPr/>
                    <a:lstStyle/>
                    <a:p>
                      <a:pPr marL="0" marR="0" lvl="0" indent="0" algn="l" rtl="0">
                        <a:lnSpc>
                          <a:spcPct val="100000"/>
                        </a:lnSpc>
                        <a:spcBef>
                          <a:spcPts val="0"/>
                        </a:spcBef>
                        <a:spcAft>
                          <a:spcPts val="0"/>
                        </a:spcAft>
                        <a:buNone/>
                      </a:pPr>
                      <a:r>
                        <a:rPr lang="pt-BR" sz="500" u="none" strike="noStrike" cap="none">
                          <a:highlight>
                            <a:srgbClr val="B6D7A8"/>
                          </a:highlight>
                        </a:rPr>
                        <a:t>Funciona Sistema Operacional Linux, Banco de Dados Freeware, Ambiente Web, Desenvolvido se adequando as necessidades da Instituição.</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Alguns processos/áreas não foram implementadas de forma integral.</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Maior investimento. Integrar a área de qualidade/processos para oportunizar uma continuidade efetiva do ambiente operacional.</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Imagem do sistema desgastada durante os anos, falta de interesse em ajudar a melhorar o sistema, falta de acompanhamento da Empresa Fornecedora do Software, Equipe interna STI sem apoio/investimento.</a:t>
                      </a:r>
                      <a:endParaRPr sz="1100"/>
                    </a:p>
                  </a:txBody>
                  <a:tcPr marL="1875" marR="1875" marT="1256" marB="1256" anchor="b"/>
                </a:tc>
                <a:extLst>
                  <a:ext uri="{0D108BD9-81ED-4DB2-BD59-A6C34878D82A}">
                    <a16:rowId xmlns:a16="http://schemas.microsoft.com/office/drawing/2014/main" val="10001"/>
                  </a:ext>
                </a:extLst>
              </a:tr>
              <a:tr h="95325">
                <a:tc>
                  <a:txBody>
                    <a:bodyPr/>
                    <a:lstStyle/>
                    <a:p>
                      <a:pPr marL="0" marR="0" lvl="0" indent="0" algn="l" rtl="0">
                        <a:lnSpc>
                          <a:spcPct val="100000"/>
                        </a:lnSpc>
                        <a:spcBef>
                          <a:spcPts val="0"/>
                        </a:spcBef>
                        <a:spcAft>
                          <a:spcPts val="0"/>
                        </a:spcAft>
                        <a:buNone/>
                      </a:pPr>
                      <a:r>
                        <a:rPr lang="pt-BR" sz="500" u="none" strike="noStrike" cap="none">
                          <a:highlight>
                            <a:srgbClr val="B6D7A8"/>
                          </a:highlight>
                        </a:rPr>
                        <a:t>Prático de fácil entendimento e acesso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Lento, algumas funções deveriam estar interligadas</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02"/>
                  </a:ext>
                </a:extLst>
              </a:tr>
              <a:tr h="402563">
                <a:tc>
                  <a:txBody>
                    <a:bodyPr/>
                    <a:lstStyle/>
                    <a:p>
                      <a:pPr marL="0" marR="0" lvl="0" indent="0" algn="l" rtl="0">
                        <a:lnSpc>
                          <a:spcPct val="100000"/>
                        </a:lnSpc>
                        <a:spcBef>
                          <a:spcPts val="0"/>
                        </a:spcBef>
                        <a:spcAft>
                          <a:spcPts val="0"/>
                        </a:spcAft>
                        <a:buNone/>
                      </a:pPr>
                      <a:r>
                        <a:rPr lang="pt-BR" sz="500" u="none" strike="noStrike" cap="none">
                          <a:highlight>
                            <a:srgbClr val="B6D7A8"/>
                          </a:highlight>
                        </a:rPr>
                        <a:t>- Aceitação de importação via arquivo (layout padrão) para lançamentos contábeis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 Não integra todos os módulos (faturamento, patrimônio)</a:t>
                      </a:r>
                      <a:br>
                        <a:rPr lang="pt-BR" sz="500" u="none" strike="noStrike" cap="none">
                          <a:highlight>
                            <a:srgbClr val="B6D7A8"/>
                          </a:highlight>
                        </a:rPr>
                      </a:br>
                      <a:r>
                        <a:rPr lang="pt-BR" sz="500" u="none" strike="noStrike" cap="none">
                          <a:highlight>
                            <a:srgbClr val="B6D7A8"/>
                          </a:highlight>
                        </a:rPr>
                        <a:t>- Não possui data de fechamento (manutenção/patrimônio)</a:t>
                      </a:r>
                      <a:br>
                        <a:rPr lang="pt-BR" sz="500" u="none" strike="noStrike" cap="none">
                          <a:highlight>
                            <a:srgbClr val="B6D7A8"/>
                          </a:highlight>
                        </a:rPr>
                      </a:br>
                      <a:r>
                        <a:rPr lang="pt-BR" sz="500" u="none" strike="noStrike" cap="none">
                          <a:highlight>
                            <a:srgbClr val="B6D7A8"/>
                          </a:highlight>
                        </a:rPr>
                        <a:t>- Não atende todas as declarações acessórias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 Possibilidade de extrair relatórios em CSV onde não haja deslocamento de colunas nas páginas seguintes da primeira ou na última</a:t>
                      </a:r>
                      <a:br>
                        <a:rPr lang="pt-BR" sz="500" u="none" strike="noStrike" cap="none">
                          <a:highlight>
                            <a:srgbClr val="B6D7A8"/>
                          </a:highlight>
                        </a:rPr>
                      </a:br>
                      <a:r>
                        <a:rPr lang="pt-BR" sz="500" u="none" strike="noStrike" cap="none">
                          <a:highlight>
                            <a:srgbClr val="B6D7A8"/>
                          </a:highlight>
                        </a:rPr>
                        <a:t>- Possibilidade de importar cadastro de contas contábeis no plano de contas já cadastrados, via layout</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03"/>
                  </a:ext>
                </a:extLst>
              </a:tr>
              <a:tr h="322553">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Não possui sistema de custos integrado com contabilidade e demais módulos.</a:t>
                      </a:r>
                      <a:br>
                        <a:rPr lang="pt-BR" sz="500" u="none" strike="noStrike" cap="none">
                          <a:highlight>
                            <a:srgbClr val="B6D7A8"/>
                          </a:highlight>
                        </a:rPr>
                      </a:br>
                      <a:r>
                        <a:rPr lang="pt-BR" sz="500" u="none" strike="noStrike" cap="none">
                          <a:highlight>
                            <a:srgbClr val="B6D7A8"/>
                          </a:highlight>
                        </a:rPr>
                        <a:t>Não possui um módulo de integração de dados estatísticos.</a:t>
                      </a:r>
                      <a:br>
                        <a:rPr lang="pt-BR" sz="500" u="none" strike="noStrike" cap="none">
                          <a:highlight>
                            <a:srgbClr val="B6D7A8"/>
                          </a:highlight>
                        </a:rPr>
                      </a:br>
                      <a:r>
                        <a:rPr lang="pt-BR" sz="500" u="none" strike="noStrike" cap="none">
                          <a:highlight>
                            <a:srgbClr val="B6D7A8"/>
                          </a:highlight>
                        </a:rPr>
                        <a:t>Relatórios não passam confiabilidade.</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Falta de confiabilidade nas informações </a:t>
                      </a:r>
                      <a:endParaRPr sz="1100"/>
                    </a:p>
                  </a:txBody>
                  <a:tcPr marL="1875" marR="1875" marT="1256" marB="1256" anchor="b"/>
                </a:tc>
                <a:extLst>
                  <a:ext uri="{0D108BD9-81ED-4DB2-BD59-A6C34878D82A}">
                    <a16:rowId xmlns:a16="http://schemas.microsoft.com/office/drawing/2014/main" val="10004"/>
                  </a:ext>
                </a:extLst>
              </a:tr>
              <a:tr h="562583">
                <a:tc>
                  <a:txBody>
                    <a:bodyPr/>
                    <a:lstStyle/>
                    <a:p>
                      <a:pPr marL="0" marR="0" lvl="0" indent="0" algn="l" rtl="0">
                        <a:lnSpc>
                          <a:spcPct val="100000"/>
                        </a:lnSpc>
                        <a:spcBef>
                          <a:spcPts val="0"/>
                        </a:spcBef>
                        <a:spcAft>
                          <a:spcPts val="0"/>
                        </a:spcAft>
                        <a:buNone/>
                      </a:pPr>
                      <a:r>
                        <a:rPr lang="pt-BR" sz="500" u="none" strike="noStrike" cap="none">
                          <a:highlight>
                            <a:srgbClr val="B6D7A8"/>
                          </a:highlight>
                        </a:rPr>
                        <a:t>Facil entendimento no manuseio</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Problemas com devolução, sistema muito engessado sem dar oportunidades em melhorias, muitos módulos que não são interligados. Gera problemas no reaprazamento, difícil acesso na procura de medicamentos e materiais. Avisar quando a prescrição foi dada saida em outro setor. Grava prescrições sem ter o item no ponto de estoque, excluindo o item automaticamente. Da a mensagem que não foi possível gravar e grava mesmo assim.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Nada</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Erro de estoque, saida duplicada, devolução duplicada, mensagens sem ponto de estoque e que foi gravada, mensagem que não é possivel gravar prescrição e grava.</a:t>
                      </a:r>
                      <a:endParaRPr sz="1100"/>
                    </a:p>
                  </a:txBody>
                  <a:tcPr marL="1875" marR="1875" marT="1256" marB="1256" anchor="b"/>
                </a:tc>
                <a:extLst>
                  <a:ext uri="{0D108BD9-81ED-4DB2-BD59-A6C34878D82A}">
                    <a16:rowId xmlns:a16="http://schemas.microsoft.com/office/drawing/2014/main" val="10005"/>
                  </a:ext>
                </a:extLst>
              </a:tr>
              <a:tr h="322553">
                <a:tc>
                  <a:txBody>
                    <a:bodyPr/>
                    <a:lstStyle/>
                    <a:p>
                      <a:pPr marL="0" marR="0" lvl="0" indent="0" algn="l" rtl="0">
                        <a:lnSpc>
                          <a:spcPct val="100000"/>
                        </a:lnSpc>
                        <a:spcBef>
                          <a:spcPts val="0"/>
                        </a:spcBef>
                        <a:spcAft>
                          <a:spcPts val="0"/>
                        </a:spcAft>
                        <a:buNone/>
                      </a:pPr>
                      <a:r>
                        <a:rPr lang="pt-BR" sz="500" u="none" strike="noStrike" cap="none">
                          <a:highlight>
                            <a:srgbClr val="B6D7A8"/>
                          </a:highlight>
                        </a:rPr>
                        <a:t>Sistema compatível com a infraestrutura de rede de dados do HRO</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Atualizações e acompanhamento da empresa fornecedora junto aos processos do HRO</a:t>
                      </a:r>
                      <a:br>
                        <a:rPr lang="pt-BR" sz="500" u="none" strike="noStrike" cap="none">
                          <a:highlight>
                            <a:srgbClr val="B6D7A8"/>
                          </a:highlight>
                        </a:rPr>
                      </a:br>
                      <a:r>
                        <a:rPr lang="pt-BR" sz="500" u="none" strike="noStrike" cap="none">
                          <a:highlight>
                            <a:srgbClr val="B6D7A8"/>
                          </a:highlight>
                        </a:rPr>
                        <a:t>Dificuldades para entender e como se obter dados de gestão e a presentação destes dados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 emrpesa é da região</a:t>
                      </a:r>
                      <a:br>
                        <a:rPr lang="pt-BR" sz="500" u="none" strike="noStrike" cap="none">
                          <a:highlight>
                            <a:srgbClr val="B6D7A8"/>
                          </a:highlight>
                        </a:rPr>
                      </a:br>
                      <a:r>
                        <a:rPr lang="pt-BR" sz="500" u="none" strike="noStrike" cap="none">
                          <a:highlight>
                            <a:srgbClr val="B6D7A8"/>
                          </a:highlight>
                        </a:rPr>
                        <a:t>Pode incluir pessoal ooperacional dentro do HRO para acompanhamento e customização</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Custos além dos benefícios para a customização do sistema</a:t>
                      </a:r>
                      <a:br>
                        <a:rPr lang="pt-BR" sz="500" u="none" strike="noStrike" cap="none">
                          <a:highlight>
                            <a:srgbClr val="B6D7A8"/>
                          </a:highlight>
                        </a:rPr>
                      </a:br>
                      <a:r>
                        <a:rPr lang="pt-BR" sz="500" u="none" strike="noStrike" cap="none">
                          <a:highlight>
                            <a:srgbClr val="B6D7A8"/>
                          </a:highlight>
                        </a:rPr>
                        <a:t>Implantação de um sistema padronizado pela secretaria da saúde para todos os hospitais, que não seja o G-Hosp.</a:t>
                      </a:r>
                      <a:endParaRPr sz="1100"/>
                    </a:p>
                  </a:txBody>
                  <a:tcPr marL="1875" marR="1875" marT="1256" marB="1256" anchor="b"/>
                </a:tc>
                <a:extLst>
                  <a:ext uri="{0D108BD9-81ED-4DB2-BD59-A6C34878D82A}">
                    <a16:rowId xmlns:a16="http://schemas.microsoft.com/office/drawing/2014/main" val="10006"/>
                  </a:ext>
                </a:extLst>
              </a:tr>
              <a:tr h="82523">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07"/>
                  </a:ext>
                </a:extLst>
              </a:tr>
              <a:tr h="554288">
                <a:tc>
                  <a:txBody>
                    <a:bodyPr/>
                    <a:lstStyle/>
                    <a:p>
                      <a:pPr marL="0" marR="0" lvl="0" indent="0" algn="l" rtl="0">
                        <a:lnSpc>
                          <a:spcPct val="100000"/>
                        </a:lnSpc>
                        <a:spcBef>
                          <a:spcPts val="0"/>
                        </a:spcBef>
                        <a:spcAft>
                          <a:spcPts val="0"/>
                        </a:spcAft>
                        <a:buNone/>
                      </a:pPr>
                      <a:r>
                        <a:rPr lang="pt-BR" sz="500" u="none" strike="noStrike" cap="none">
                          <a:highlight>
                            <a:srgbClr val="B6D7A8"/>
                          </a:highlight>
                        </a:rPr>
                        <a:t>Relatórios podem ser personalizados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Em atualizações retorna erros ou inconsistências que já haviam sido resolvidas, informações de um módulo não entra automático em outro (PR-CG), diversos erros de sistema q influenciam nos processos (ex devoluções de pctes q não utilizaram, eletrólitos de planos de soros que saem em horários diferentes, dentre outros). Fragilidade nos logins de acessos. Enfim, situações q trazem insegurança ao processo.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Atende com ressalvas, planexo, opuspac e noharm em uso na farmácia, no último, os exames não integram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Não tenho conhecimento </a:t>
                      </a:r>
                      <a:endParaRPr sz="1100"/>
                    </a:p>
                  </a:txBody>
                  <a:tcPr marL="1875" marR="1875" marT="1256" marB="1256" anchor="b"/>
                </a:tc>
                <a:extLst>
                  <a:ext uri="{0D108BD9-81ED-4DB2-BD59-A6C34878D82A}">
                    <a16:rowId xmlns:a16="http://schemas.microsoft.com/office/drawing/2014/main" val="10008"/>
                  </a:ext>
                </a:extLst>
              </a:tr>
              <a:tr h="170213">
                <a:tc>
                  <a:txBody>
                    <a:bodyPr/>
                    <a:lstStyle/>
                    <a:p>
                      <a:pPr marL="0" marR="0" lvl="0" indent="0" algn="l" rtl="0">
                        <a:lnSpc>
                          <a:spcPct val="100000"/>
                        </a:lnSpc>
                        <a:spcBef>
                          <a:spcPts val="0"/>
                        </a:spcBef>
                        <a:spcAft>
                          <a:spcPts val="0"/>
                        </a:spcAft>
                        <a:buNone/>
                      </a:pPr>
                      <a:r>
                        <a:rPr lang="pt-BR" sz="500" u="none" strike="noStrike" cap="none">
                          <a:highlight>
                            <a:srgbClr val="B6D7A8"/>
                          </a:highlight>
                        </a:rPr>
                        <a:t>Sistema didático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Exames lançados são de difícil visualização, alguns sem valores anteriores, atualização do status.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 integração dos exames na noHarm que não aconteceu.</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09"/>
                  </a:ext>
                </a:extLst>
              </a:tr>
              <a:tr h="160125">
                <a:tc>
                  <a:txBody>
                    <a:bodyPr/>
                    <a:lstStyle/>
                    <a:p>
                      <a:pPr marL="0" marR="0" lvl="0" indent="0" algn="l" rtl="0">
                        <a:lnSpc>
                          <a:spcPct val="100000"/>
                        </a:lnSpc>
                        <a:spcBef>
                          <a:spcPts val="0"/>
                        </a:spcBef>
                        <a:spcAft>
                          <a:spcPts val="0"/>
                        </a:spcAft>
                        <a:buNone/>
                      </a:pPr>
                      <a:r>
                        <a:rPr lang="pt-BR" sz="500" u="none" strike="noStrike" cap="none">
                          <a:highlight>
                            <a:srgbClr val="B6D7A8"/>
                          </a:highlight>
                        </a:rPr>
                        <a:t>Sistema de fácil entendimento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Os módulos serem distintos, precisando logar cada um separadamente.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Atende</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extLst>
                  <a:ext uri="{0D108BD9-81ED-4DB2-BD59-A6C34878D82A}">
                    <a16:rowId xmlns:a16="http://schemas.microsoft.com/office/drawing/2014/main" val="10010"/>
                  </a:ext>
                </a:extLst>
              </a:tr>
              <a:tr h="170213">
                <a:tc>
                  <a:txBody>
                    <a:bodyPr/>
                    <a:lstStyle/>
                    <a:p>
                      <a:pPr marL="0" marR="0" lvl="0" indent="0" algn="l" rtl="0">
                        <a:lnSpc>
                          <a:spcPct val="100000"/>
                        </a:lnSpc>
                        <a:spcBef>
                          <a:spcPts val="0"/>
                        </a:spcBef>
                        <a:spcAft>
                          <a:spcPts val="0"/>
                        </a:spcAft>
                        <a:buNone/>
                      </a:pPr>
                      <a:r>
                        <a:rPr lang="pt-BR" sz="500" u="none" strike="noStrike" cap="none">
                          <a:highlight>
                            <a:srgbClr val="B6D7A8"/>
                          </a:highlight>
                        </a:rPr>
                        <a:t>Facilidade na busca de prontuários, layout de fácil aprendizado e intuitivo.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Relatórios personalizados por vezes não tem opção de selecionar exatamente o tipo de informação que precisamos gerar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Interligação com sistema CADSUS, SISREG e SES LEITOS</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Não sei opinar</a:t>
                      </a:r>
                      <a:endParaRPr sz="1100"/>
                    </a:p>
                  </a:txBody>
                  <a:tcPr marL="1875" marR="1875" marT="1256" marB="1256" anchor="b"/>
                </a:tc>
                <a:extLst>
                  <a:ext uri="{0D108BD9-81ED-4DB2-BD59-A6C34878D82A}">
                    <a16:rowId xmlns:a16="http://schemas.microsoft.com/office/drawing/2014/main" val="10011"/>
                  </a:ext>
                </a:extLst>
              </a:tr>
              <a:tr h="322553">
                <a:tc>
                  <a:txBody>
                    <a:bodyPr/>
                    <a:lstStyle/>
                    <a:p>
                      <a:pPr marL="0" marR="0" lvl="0" indent="0" algn="l" rtl="0">
                        <a:lnSpc>
                          <a:spcPct val="100000"/>
                        </a:lnSpc>
                        <a:spcBef>
                          <a:spcPts val="0"/>
                        </a:spcBef>
                        <a:spcAft>
                          <a:spcPts val="0"/>
                        </a:spcAft>
                        <a:buNone/>
                      </a:pPr>
                      <a:r>
                        <a:rPr lang="pt-BR" sz="500" u="none" strike="noStrike" cap="none">
                          <a:highlight>
                            <a:srgbClr val="B6D7A8"/>
                          </a:highlight>
                        </a:rPr>
                        <a:t>Atende as necessidades administrativas </a:t>
                      </a:r>
                      <a:endParaRPr sz="1100"/>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a:highlight>
                            <a:srgbClr val="B6D7A8"/>
                          </a:highlight>
                        </a:rPr>
                        <a:t>Dificuldade de relatório </a:t>
                      </a:r>
                      <a:br>
                        <a:rPr lang="pt-BR" sz="500" u="none" strike="noStrike" cap="none">
                          <a:highlight>
                            <a:srgbClr val="B6D7A8"/>
                          </a:highlight>
                        </a:rPr>
                      </a:br>
                      <a:r>
                        <a:rPr lang="pt-BR" sz="500" u="none" strike="noStrike" cap="none">
                          <a:highlight>
                            <a:srgbClr val="B6D7A8"/>
                          </a:highlight>
                        </a:rPr>
                        <a:t>Dificuldade de gerar indicadores </a:t>
                      </a:r>
                      <a:br>
                        <a:rPr lang="pt-BR" sz="500" u="none" strike="noStrike" cap="none">
                          <a:highlight>
                            <a:srgbClr val="B6D7A8"/>
                          </a:highlight>
                        </a:rPr>
                      </a:br>
                      <a:r>
                        <a:rPr lang="pt-BR" sz="500" u="none" strike="noStrike" cap="none">
                          <a:highlight>
                            <a:srgbClr val="B6D7A8"/>
                          </a:highlight>
                        </a:rPr>
                        <a:t>Ligação com outros processos </a:t>
                      </a:r>
                      <a:br>
                        <a:rPr lang="pt-BR" sz="500" u="none" strike="noStrike" cap="none">
                          <a:highlight>
                            <a:srgbClr val="B6D7A8"/>
                          </a:highlight>
                        </a:rPr>
                      </a:br>
                      <a:r>
                        <a:rPr lang="pt-BR" sz="500" u="none" strike="noStrike" cap="none">
                          <a:highlight>
                            <a:srgbClr val="B6D7A8"/>
                          </a:highlight>
                        </a:rPr>
                        <a:t>Bloqueio de algo que não é autorizado </a:t>
                      </a:r>
                      <a:endParaRPr sz="1100"/>
                    </a:p>
                  </a:txBody>
                  <a:tcPr marL="1875" marR="1875" marT="1256" marB="1256" anchor="b"/>
                </a:tc>
                <a:tc>
                  <a:txBody>
                    <a:bodyPr/>
                    <a:lstStyle/>
                    <a:p>
                      <a:pPr marL="0" marR="0" lvl="0" indent="0" algn="l" rtl="0">
                        <a:lnSpc>
                          <a:spcPct val="100000"/>
                        </a:lnSpc>
                        <a:spcBef>
                          <a:spcPts val="0"/>
                        </a:spcBef>
                        <a:spcAft>
                          <a:spcPts val="0"/>
                        </a:spcAft>
                        <a:buNone/>
                      </a:pPr>
                      <a:endParaRPr sz="500" u="none" strike="noStrike" cap="none">
                        <a:highlight>
                          <a:srgbClr val="B6D7A8"/>
                        </a:highlight>
                      </a:endParaRPr>
                    </a:p>
                  </a:txBody>
                  <a:tcPr marL="1875" marR="1875" marT="1256" marB="1256" anchor="b"/>
                </a:tc>
                <a:tc>
                  <a:txBody>
                    <a:bodyPr/>
                    <a:lstStyle/>
                    <a:p>
                      <a:pPr marL="0" marR="0" lvl="0" indent="0" algn="l" rtl="0">
                        <a:lnSpc>
                          <a:spcPct val="100000"/>
                        </a:lnSpc>
                        <a:spcBef>
                          <a:spcPts val="0"/>
                        </a:spcBef>
                        <a:spcAft>
                          <a:spcPts val="0"/>
                        </a:spcAft>
                        <a:buNone/>
                      </a:pPr>
                      <a:r>
                        <a:rPr lang="pt-BR" sz="500" u="none" strike="noStrike" cap="none" dirty="0">
                          <a:highlight>
                            <a:srgbClr val="B6D7A8"/>
                          </a:highlight>
                        </a:rPr>
                        <a:t>Informações que não pode ser gerada, dados e indicadores </a:t>
                      </a:r>
                      <a:endParaRPr sz="1100" dirty="0"/>
                    </a:p>
                  </a:txBody>
                  <a:tcPr marL="1875" marR="1875" marT="1256" marB="1256" anchor="b"/>
                </a:tc>
                <a:extLst>
                  <a:ext uri="{0D108BD9-81ED-4DB2-BD59-A6C34878D82A}">
                    <a16:rowId xmlns:a16="http://schemas.microsoft.com/office/drawing/2014/main" val="10012"/>
                  </a:ext>
                </a:extLst>
              </a:tr>
            </a:tbl>
          </a:graphicData>
        </a:graphic>
      </p:graphicFrame>
      <p:sp>
        <p:nvSpPr>
          <p:cNvPr id="250" name="Google Shape;250;p25"/>
          <p:cNvSpPr txBox="1"/>
          <p:nvPr/>
        </p:nvSpPr>
        <p:spPr>
          <a:xfrm>
            <a:off x="550069" y="568643"/>
            <a:ext cx="4564856" cy="230802"/>
          </a:xfrm>
          <a:prstGeom prst="rect">
            <a:avLst/>
          </a:prstGeom>
          <a:noFill/>
          <a:ln>
            <a:noFill/>
          </a:ln>
        </p:spPr>
        <p:txBody>
          <a:bodyPr spcFirstLastPara="1" wrap="square" lIns="68569" tIns="34275" rIns="68569" bIns="34275" anchor="t" anchorCtr="0">
            <a:spAutoFit/>
          </a:bodyPr>
          <a:lstStyle/>
          <a:p>
            <a:r>
              <a:rPr lang="pt-BR" sz="1050"/>
              <a:t>SWOT – G-Hosp</a:t>
            </a:r>
            <a:endParaRPr sz="1050"/>
          </a:p>
        </p:txBody>
      </p:sp>
    </p:spTree>
    <p:extLst>
      <p:ext uri="{BB962C8B-B14F-4D97-AF65-F5344CB8AC3E}">
        <p14:creationId xmlns:p14="http://schemas.microsoft.com/office/powerpoint/2010/main" val="2382999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14050"/>
            <a:ext cx="8520600" cy="841800"/>
          </a:xfrm>
        </p:spPr>
        <p:txBody>
          <a:bodyPr/>
          <a:lstStyle/>
          <a:p>
            <a:r>
              <a:rPr lang="pt-BR" dirty="0"/>
              <a:t>Roteiro desta Apresentação</a:t>
            </a:r>
          </a:p>
        </p:txBody>
      </p:sp>
      <p:sp>
        <p:nvSpPr>
          <p:cNvPr id="3" name="CaixaDeTexto 2">
            <a:extLst>
              <a:ext uri="{FF2B5EF4-FFF2-40B4-BE49-F238E27FC236}">
                <a16:creationId xmlns:a16="http://schemas.microsoft.com/office/drawing/2014/main" id="{D1B34C3B-30A6-B493-4CAA-8CE463CB3A32}"/>
              </a:ext>
            </a:extLst>
          </p:cNvPr>
          <p:cNvSpPr txBox="1"/>
          <p:nvPr/>
        </p:nvSpPr>
        <p:spPr>
          <a:xfrm>
            <a:off x="1998000" y="1361409"/>
            <a:ext cx="5148000" cy="2569934"/>
          </a:xfrm>
          <a:prstGeom prst="rect">
            <a:avLst/>
          </a:prstGeom>
          <a:noFill/>
        </p:spPr>
        <p:txBody>
          <a:bodyPr wrap="square" rtlCol="0">
            <a:spAutoFit/>
          </a:bodyPr>
          <a:lstStyle/>
          <a:p>
            <a:pPr marL="342900" indent="-342900">
              <a:lnSpc>
                <a:spcPct val="150000"/>
              </a:lnSpc>
              <a:buFont typeface="+mj-lt"/>
              <a:buAutoNum type="arabicPeriod"/>
            </a:pPr>
            <a:r>
              <a:rPr lang="pt-BR" dirty="0"/>
              <a:t>Ações e Progressos/2024</a:t>
            </a:r>
          </a:p>
          <a:p>
            <a:pPr marL="342900" indent="-342900">
              <a:lnSpc>
                <a:spcPct val="150000"/>
              </a:lnSpc>
              <a:buFont typeface="+mj-lt"/>
              <a:buAutoNum type="arabicPeriod"/>
            </a:pPr>
            <a:r>
              <a:rPr lang="pt-BR" dirty="0"/>
              <a:t>Cenário da Saúde Para 2030/2070</a:t>
            </a:r>
          </a:p>
          <a:p>
            <a:pPr marL="342900" indent="-342900">
              <a:lnSpc>
                <a:spcPct val="150000"/>
              </a:lnSpc>
              <a:buFont typeface="+mj-lt"/>
              <a:buAutoNum type="arabicPeriod"/>
            </a:pPr>
            <a:r>
              <a:rPr lang="pt-BR" dirty="0"/>
              <a:t>Análise Situacional Para Tecnologia da Informação</a:t>
            </a:r>
          </a:p>
          <a:p>
            <a:pPr marL="342900" indent="-342900">
              <a:lnSpc>
                <a:spcPct val="150000"/>
              </a:lnSpc>
              <a:buFont typeface="+mj-lt"/>
              <a:buAutoNum type="arabicPeriod"/>
            </a:pPr>
            <a:r>
              <a:rPr lang="pt-BR" dirty="0"/>
              <a:t>Recomendação para Modelos Fechados</a:t>
            </a:r>
          </a:p>
          <a:p>
            <a:pPr marL="342900" indent="-342900">
              <a:lnSpc>
                <a:spcPct val="150000"/>
              </a:lnSpc>
              <a:buFont typeface="+mj-lt"/>
              <a:buAutoNum type="arabicPeriod"/>
            </a:pPr>
            <a:r>
              <a:rPr lang="pt-BR" dirty="0"/>
              <a:t>Modelo Aberto</a:t>
            </a:r>
          </a:p>
          <a:p>
            <a:pPr marL="342900" indent="-342900">
              <a:lnSpc>
                <a:spcPct val="150000"/>
              </a:lnSpc>
              <a:buFont typeface="+mj-lt"/>
              <a:buAutoNum type="arabicPeriod"/>
            </a:pPr>
            <a:r>
              <a:rPr lang="pt-BR" dirty="0"/>
              <a:t>Solução</a:t>
            </a:r>
          </a:p>
          <a:p>
            <a:pPr marL="342900" indent="-342900">
              <a:lnSpc>
                <a:spcPct val="150000"/>
              </a:lnSpc>
              <a:buFont typeface="+mj-lt"/>
              <a:buAutoNum type="arabicPeriod"/>
            </a:pPr>
            <a:r>
              <a:rPr lang="pt-BR" dirty="0"/>
              <a:t>Desafios</a:t>
            </a:r>
          </a:p>
          <a:p>
            <a:endParaRPr lang="pt-BR" dirty="0"/>
          </a:p>
        </p:txBody>
      </p:sp>
    </p:spTree>
    <p:extLst>
      <p:ext uri="{BB962C8B-B14F-4D97-AF65-F5344CB8AC3E}">
        <p14:creationId xmlns:p14="http://schemas.microsoft.com/office/powerpoint/2010/main" val="3279414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Recomendação para Modelos Fechados</a:t>
            </a:r>
            <a:br>
              <a:rPr lang="pt-BR" dirty="0"/>
            </a:br>
            <a:r>
              <a:rPr lang="pt-BR" dirty="0"/>
              <a:t>Ver documento </a:t>
            </a:r>
            <a:br>
              <a:rPr lang="pt-BR" dirty="0"/>
            </a:br>
            <a:r>
              <a:rPr lang="pt-BR" sz="2700" dirty="0" err="1">
                <a:solidFill>
                  <a:schemeClr val="accent4">
                    <a:lumMod val="75000"/>
                  </a:schemeClr>
                </a:solidFill>
              </a:rPr>
              <a:t>Relatório</a:t>
            </a:r>
            <a:r>
              <a:rPr lang="pt-BR" sz="2700" dirty="0">
                <a:solidFill>
                  <a:schemeClr val="accent4">
                    <a:lumMod val="75000"/>
                  </a:schemeClr>
                </a:solidFill>
              </a:rPr>
              <a:t> de </a:t>
            </a:r>
            <a:r>
              <a:rPr lang="pt-BR" sz="2700" dirty="0" err="1">
                <a:solidFill>
                  <a:schemeClr val="accent4">
                    <a:lumMod val="75000"/>
                  </a:schemeClr>
                </a:solidFill>
              </a:rPr>
              <a:t>Diagnóstico</a:t>
            </a:r>
            <a:r>
              <a:rPr lang="pt-BR" sz="2700" dirty="0">
                <a:solidFill>
                  <a:schemeClr val="accent4">
                    <a:lumMod val="75000"/>
                  </a:schemeClr>
                </a:solidFill>
              </a:rPr>
              <a:t> Situacional - HRO- V INICIAL</a:t>
            </a:r>
            <a:endParaRPr lang="pt-BR" dirty="0">
              <a:solidFill>
                <a:schemeClr val="accent4">
                  <a:lumMod val="75000"/>
                </a:schemeClr>
              </a:solidFill>
            </a:endParaRPr>
          </a:p>
        </p:txBody>
      </p:sp>
    </p:spTree>
    <p:extLst>
      <p:ext uri="{BB962C8B-B14F-4D97-AF65-F5344CB8AC3E}">
        <p14:creationId xmlns:p14="http://schemas.microsoft.com/office/powerpoint/2010/main" val="2470346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Propostas</a:t>
            </a:r>
          </a:p>
        </p:txBody>
      </p:sp>
    </p:spTree>
    <p:extLst>
      <p:ext uri="{BB962C8B-B14F-4D97-AF65-F5344CB8AC3E}">
        <p14:creationId xmlns:p14="http://schemas.microsoft.com/office/powerpoint/2010/main" val="33170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
          <p:cNvSpPr txBox="1"/>
          <p:nvPr/>
        </p:nvSpPr>
        <p:spPr>
          <a:xfrm>
            <a:off x="2255995" y="310076"/>
            <a:ext cx="4243388" cy="692467"/>
          </a:xfrm>
          <a:prstGeom prst="rect">
            <a:avLst/>
          </a:prstGeom>
          <a:noFill/>
          <a:ln>
            <a:noFill/>
          </a:ln>
        </p:spPr>
        <p:txBody>
          <a:bodyPr spcFirstLastPara="1" wrap="square" lIns="68569" tIns="34275" rIns="68569" bIns="34275" anchor="t" anchorCtr="0">
            <a:spAutoFit/>
          </a:bodyPr>
          <a:lstStyle/>
          <a:p>
            <a:pPr algn="ctr">
              <a:buSzPts val="5400"/>
            </a:pPr>
            <a:r>
              <a:rPr lang="pt-BR" sz="4050">
                <a:solidFill>
                  <a:srgbClr val="0F4861"/>
                </a:solidFill>
              </a:rPr>
              <a:t>Análise: 3 opções</a:t>
            </a:r>
            <a:endParaRPr sz="1050"/>
          </a:p>
        </p:txBody>
      </p:sp>
      <p:pic>
        <p:nvPicPr>
          <p:cNvPr id="256" name="Google Shape;256;p5"/>
          <p:cNvPicPr preferRelativeResize="0"/>
          <p:nvPr/>
        </p:nvPicPr>
        <p:blipFill rotWithShape="1">
          <a:blip r:embed="rId3">
            <a:alphaModFix/>
          </a:blip>
          <a:srcRect/>
          <a:stretch/>
        </p:blipFill>
        <p:spPr>
          <a:xfrm>
            <a:off x="0" y="1195578"/>
            <a:ext cx="9144000" cy="2752344"/>
          </a:xfrm>
          <a:prstGeom prst="rect">
            <a:avLst/>
          </a:prstGeom>
          <a:noFill/>
          <a:ln>
            <a:noFill/>
          </a:ln>
        </p:spPr>
      </p:pic>
      <p:sp>
        <p:nvSpPr>
          <p:cNvPr id="257" name="Google Shape;257;p5"/>
          <p:cNvSpPr/>
          <p:nvPr/>
        </p:nvSpPr>
        <p:spPr>
          <a:xfrm>
            <a:off x="4377689" y="4012630"/>
            <a:ext cx="2078831" cy="690305"/>
          </a:xfrm>
          <a:prstGeom prst="wedgeRectCallout">
            <a:avLst>
              <a:gd name="adj1" fmla="val 45835"/>
              <a:gd name="adj2" fmla="val -329267"/>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r>
              <a:rPr lang="pt-BR" sz="1350">
                <a:solidFill>
                  <a:schemeClr val="lt1"/>
                </a:solidFill>
              </a:rPr>
              <a:t>SES/SC</a:t>
            </a:r>
            <a:endParaRPr sz="1050"/>
          </a:p>
          <a:p>
            <a:pPr algn="ctr">
              <a:buSzPts val="1800"/>
            </a:pPr>
            <a:r>
              <a:rPr lang="pt-BR" sz="1350">
                <a:solidFill>
                  <a:schemeClr val="lt1"/>
                </a:solidFill>
              </a:rPr>
              <a:t>CIASC</a:t>
            </a:r>
            <a:endParaRPr sz="1050"/>
          </a:p>
        </p:txBody>
      </p:sp>
    </p:spTree>
    <p:extLst>
      <p:ext uri="{BB962C8B-B14F-4D97-AF65-F5344CB8AC3E}">
        <p14:creationId xmlns:p14="http://schemas.microsoft.com/office/powerpoint/2010/main" val="2031646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17288"/>
            <a:ext cx="8631450" cy="513675"/>
          </a:xfrm>
          <a:prstGeom prst="rect">
            <a:avLst/>
          </a:prstGeom>
          <a:noFill/>
          <a:ln>
            <a:noFill/>
          </a:ln>
        </p:spPr>
        <p:txBody>
          <a:bodyPr spcFirstLastPara="1" wrap="square" lIns="68569" tIns="34275" rIns="68569" bIns="34275" anchor="ctr" anchorCtr="0">
            <a:normAutofit/>
          </a:bodyPr>
          <a:lstStyle/>
          <a:p>
            <a:pPr>
              <a:buSzPct val="45454"/>
            </a:pPr>
            <a:r>
              <a:rPr lang="pt-BR"/>
              <a:t>Tasy</a:t>
            </a:r>
            <a:endParaRPr/>
          </a:p>
        </p:txBody>
      </p:sp>
      <p:sp>
        <p:nvSpPr>
          <p:cNvPr id="271" name="Google Shape;271;g2207cedb8ab_0_6"/>
          <p:cNvSpPr txBox="1">
            <a:spLocks noGrp="1"/>
          </p:cNvSpPr>
          <p:nvPr>
            <p:ph type="body" idx="1"/>
          </p:nvPr>
        </p:nvSpPr>
        <p:spPr>
          <a:xfrm>
            <a:off x="324263" y="442800"/>
            <a:ext cx="8631450" cy="4257900"/>
          </a:xfrm>
          <a:prstGeom prst="rect">
            <a:avLst/>
          </a:prstGeom>
          <a:noFill/>
          <a:ln>
            <a:noFill/>
          </a:ln>
        </p:spPr>
        <p:txBody>
          <a:bodyPr spcFirstLastPara="1" wrap="square" lIns="68569" tIns="34275" rIns="68569" bIns="34275" anchor="t" anchorCtr="0">
            <a:normAutofit/>
          </a:bodyPr>
          <a:lstStyle/>
          <a:p>
            <a:pPr marL="0" indent="0">
              <a:buNone/>
            </a:pPr>
            <a:r>
              <a:rPr lang="pt-BR" sz="900">
                <a:highlight>
                  <a:srgbClr val="FFFFFF"/>
                </a:highlight>
              </a:rPr>
              <a:t>O Tasy é um sistema Enterprise Resource Planning (ERP), de propriedade da empresa Holandesa Philips, focado no apoio a gestão de Instituições de Saúde, Hospitais, Clínicas, Laboratórios, Centros de Imagem e Operadoras de Saúde.3 de mar. de 2022</a:t>
            </a:r>
            <a:endParaRPr sz="900">
              <a:highlight>
                <a:srgbClr val="FFFFFF"/>
              </a:highlight>
            </a:endParaRPr>
          </a:p>
          <a:p>
            <a:pPr marL="0" indent="0">
              <a:buNone/>
            </a:pPr>
            <a:endParaRPr sz="900">
              <a:highlight>
                <a:srgbClr val="FFFFFF"/>
              </a:highlight>
            </a:endParaRPr>
          </a:p>
          <a:p>
            <a:pPr marL="0" indent="0">
              <a:buNone/>
            </a:pPr>
            <a:endParaRPr sz="90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87515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92283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352601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7" y="3900694"/>
            <a:ext cx="4159163" cy="899438"/>
          </a:xfrm>
          <a:prstGeom prst="rect">
            <a:avLst/>
          </a:prstGeom>
          <a:noFill/>
          <a:ln>
            <a:noFill/>
          </a:ln>
        </p:spPr>
      </p:pic>
      <p:sp>
        <p:nvSpPr>
          <p:cNvPr id="276" name="Google Shape;276;g2207cedb8ab_0_6"/>
          <p:cNvSpPr txBox="1"/>
          <p:nvPr/>
        </p:nvSpPr>
        <p:spPr>
          <a:xfrm>
            <a:off x="5204081" y="2020163"/>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358428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971550" y="4687904"/>
            <a:ext cx="8172450" cy="364331"/>
          </a:xfrm>
          <a:prstGeom prst="rect">
            <a:avLst/>
          </a:prstGeom>
          <a:noFill/>
          <a:ln>
            <a:noFill/>
          </a:ln>
        </p:spPr>
      </p:pic>
    </p:spTree>
    <p:extLst>
      <p:ext uri="{BB962C8B-B14F-4D97-AF65-F5344CB8AC3E}">
        <p14:creationId xmlns:p14="http://schemas.microsoft.com/office/powerpoint/2010/main" val="48269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g2207cedb8ab_0_18"/>
          <p:cNvPicPr preferRelativeResize="0"/>
          <p:nvPr/>
        </p:nvPicPr>
        <p:blipFill rotWithShape="1">
          <a:blip r:embed="rId3">
            <a:alphaModFix/>
          </a:blip>
          <a:srcRect/>
          <a:stretch/>
        </p:blipFill>
        <p:spPr>
          <a:xfrm>
            <a:off x="772856" y="719814"/>
            <a:ext cx="7598270" cy="3937425"/>
          </a:xfrm>
          <a:prstGeom prst="rect">
            <a:avLst/>
          </a:prstGeom>
          <a:noFill/>
          <a:ln>
            <a:noFill/>
          </a:ln>
        </p:spPr>
      </p:pic>
      <p:sp>
        <p:nvSpPr>
          <p:cNvPr id="285" name="Google Shape;285;g2207cedb8ab_0_18"/>
          <p:cNvSpPr txBox="1">
            <a:spLocks noGrp="1"/>
          </p:cNvSpPr>
          <p:nvPr>
            <p:ph type="title"/>
          </p:nvPr>
        </p:nvSpPr>
        <p:spPr>
          <a:xfrm>
            <a:off x="108263" y="17288"/>
            <a:ext cx="8631450" cy="513675"/>
          </a:xfrm>
          <a:prstGeom prst="rect">
            <a:avLst/>
          </a:prstGeom>
          <a:noFill/>
          <a:ln>
            <a:noFill/>
          </a:ln>
        </p:spPr>
        <p:txBody>
          <a:bodyPr spcFirstLastPara="1" wrap="square" lIns="68569" tIns="34275" rIns="68569" bIns="34275" anchor="ctr" anchorCtr="0">
            <a:normAutofit/>
          </a:bodyPr>
          <a:lstStyle/>
          <a:p>
            <a:pPr>
              <a:buSzPct val="45454"/>
            </a:pPr>
            <a:r>
              <a:rPr lang="pt-BR"/>
              <a:t>Tasy</a:t>
            </a:r>
            <a:endParaRPr/>
          </a:p>
        </p:txBody>
      </p:sp>
    </p:spTree>
    <p:extLst>
      <p:ext uri="{BB962C8B-B14F-4D97-AF65-F5344CB8AC3E}">
        <p14:creationId xmlns:p14="http://schemas.microsoft.com/office/powerpoint/2010/main" val="172349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r>
              <a:rPr lang="pt-BR"/>
              <a:t>MV</a:t>
            </a:r>
            <a:endParaRPr/>
          </a:p>
        </p:txBody>
      </p:sp>
      <p:sp>
        <p:nvSpPr>
          <p:cNvPr id="292" name="Google Shape;292;g2207cedb8ab_0_33"/>
          <p:cNvSpPr txBox="1">
            <a:spLocks noGrp="1"/>
          </p:cNvSpPr>
          <p:nvPr>
            <p:ph type="body" idx="1"/>
          </p:nvPr>
        </p:nvSpPr>
        <p:spPr>
          <a:xfrm>
            <a:off x="628650" y="1369219"/>
            <a:ext cx="7886700" cy="3263400"/>
          </a:xfrm>
          <a:prstGeom prst="rect">
            <a:avLst/>
          </a:prstGeom>
          <a:noFill/>
          <a:ln>
            <a:noFill/>
          </a:ln>
        </p:spPr>
        <p:txBody>
          <a:bodyPr spcFirstLastPara="1" wrap="square" lIns="68569" tIns="34275" rIns="68569" bIns="34275"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1369219"/>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843344" y="2409412"/>
            <a:ext cx="3214688" cy="2300288"/>
          </a:xfrm>
          <a:prstGeom prst="rect">
            <a:avLst/>
          </a:prstGeom>
          <a:noFill/>
          <a:ln>
            <a:noFill/>
          </a:ln>
        </p:spPr>
      </p:pic>
    </p:spTree>
    <p:extLst>
      <p:ext uri="{BB962C8B-B14F-4D97-AF65-F5344CB8AC3E}">
        <p14:creationId xmlns:p14="http://schemas.microsoft.com/office/powerpoint/2010/main" val="1209733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1100"/>
            </a:pPr>
            <a:r>
              <a:rPr lang="pt-BR"/>
              <a:t>MV</a:t>
            </a:r>
            <a:endParaRPr/>
          </a:p>
        </p:txBody>
      </p:sp>
      <p:pic>
        <p:nvPicPr>
          <p:cNvPr id="301" name="Google Shape;301;g2207cedb8ab_0_39"/>
          <p:cNvPicPr preferRelativeResize="0"/>
          <p:nvPr/>
        </p:nvPicPr>
        <p:blipFill rotWithShape="1">
          <a:blip r:embed="rId3">
            <a:alphaModFix/>
          </a:blip>
          <a:srcRect/>
          <a:stretch/>
        </p:blipFill>
        <p:spPr>
          <a:xfrm>
            <a:off x="1982185" y="900113"/>
            <a:ext cx="4893469" cy="3343275"/>
          </a:xfrm>
          <a:prstGeom prst="rect">
            <a:avLst/>
          </a:prstGeom>
          <a:noFill/>
          <a:ln>
            <a:noFill/>
          </a:ln>
        </p:spPr>
      </p:pic>
      <p:sp>
        <p:nvSpPr>
          <p:cNvPr id="302" name="Google Shape;302;g2207cedb8ab_0_39"/>
          <p:cNvSpPr txBox="1"/>
          <p:nvPr/>
        </p:nvSpPr>
        <p:spPr>
          <a:xfrm>
            <a:off x="2405392" y="424338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Tree>
    <p:extLst>
      <p:ext uri="{BB962C8B-B14F-4D97-AF65-F5344CB8AC3E}">
        <p14:creationId xmlns:p14="http://schemas.microsoft.com/office/powerpoint/2010/main" val="2491165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Modelo Aberto</a:t>
            </a:r>
          </a:p>
        </p:txBody>
      </p:sp>
    </p:spTree>
    <p:extLst>
      <p:ext uri="{BB962C8B-B14F-4D97-AF65-F5344CB8AC3E}">
        <p14:creationId xmlns:p14="http://schemas.microsoft.com/office/powerpoint/2010/main" val="124664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6"/>
          <p:cNvSpPr txBox="1">
            <a:spLocks noGrp="1"/>
          </p:cNvSpPr>
          <p:nvPr>
            <p:ph type="title"/>
          </p:nvPr>
        </p:nvSpPr>
        <p:spPr>
          <a:xfrm>
            <a:off x="369769" y="219356"/>
            <a:ext cx="7886700" cy="994275"/>
          </a:xfrm>
          <a:prstGeom prst="rect">
            <a:avLst/>
          </a:prstGeom>
          <a:noFill/>
          <a:ln>
            <a:noFill/>
          </a:ln>
        </p:spPr>
        <p:txBody>
          <a:bodyPr spcFirstLastPara="1" wrap="square" lIns="68569" tIns="34275" rIns="68569" bIns="34275" anchor="ctr" anchorCtr="0">
            <a:normAutofit/>
          </a:bodyPr>
          <a:lstStyle/>
          <a:p>
            <a:pPr>
              <a:buSzPts val="4400"/>
            </a:pPr>
            <a:r>
              <a:rPr lang="pt-BR"/>
              <a:t>SES       CIASC      AGHUse</a:t>
            </a:r>
            <a:endParaRPr/>
          </a:p>
        </p:txBody>
      </p:sp>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101904" y="1141828"/>
            <a:ext cx="6011755" cy="3717113"/>
          </a:xfrm>
          <a:prstGeom prst="rect">
            <a:avLst/>
          </a:prstGeom>
          <a:noFill/>
          <a:ln>
            <a:noFill/>
          </a:ln>
        </p:spPr>
      </p:pic>
      <p:sp>
        <p:nvSpPr>
          <p:cNvPr id="316" name="Google Shape;316;p6"/>
          <p:cNvSpPr txBox="1"/>
          <p:nvPr/>
        </p:nvSpPr>
        <p:spPr>
          <a:xfrm>
            <a:off x="21337" y="198483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a:solidFill>
                <a:schemeClr val="dk1"/>
              </a:solidFill>
            </a:endParaRPr>
          </a:p>
          <a:p>
            <a:pPr marL="4763" indent="-4763">
              <a:buClr>
                <a:schemeClr val="dk1"/>
              </a:buClr>
              <a:buSzPts val="1700"/>
              <a:buFont typeface="Arial"/>
              <a:buChar char="•"/>
            </a:pPr>
            <a:r>
              <a:rPr lang="pt-BR" sz="1275">
                <a:solidFill>
                  <a:schemeClr val="dk1"/>
                </a:solidFill>
              </a:rPr>
              <a:t>Mainframe (80s-90s)</a:t>
            </a:r>
            <a:endParaRPr sz="975"/>
          </a:p>
          <a:p>
            <a:pPr marL="4763" indent="-4763">
              <a:buClr>
                <a:schemeClr val="dk1"/>
              </a:buClr>
              <a:buSzPts val="1700"/>
              <a:buFont typeface="Arial"/>
              <a:buChar char="•"/>
            </a:pPr>
            <a:r>
              <a:rPr lang="pt-BR" sz="1275">
                <a:solidFill>
                  <a:schemeClr val="dk1"/>
                </a:solidFill>
              </a:rPr>
              <a:t>AGH (2000)</a:t>
            </a:r>
            <a:endParaRPr sz="975"/>
          </a:p>
          <a:p>
            <a:pPr marL="4763" indent="-4763">
              <a:buClr>
                <a:schemeClr val="dk1"/>
              </a:buClr>
              <a:buSzPts val="1700"/>
              <a:buFont typeface="Arial"/>
              <a:buChar char="•"/>
            </a:pPr>
            <a:r>
              <a:rPr lang="pt-BR" sz="1275">
                <a:solidFill>
                  <a:schemeClr val="dk1"/>
                </a:solidFill>
              </a:rPr>
              <a:t>Projeto AGHU (2009)</a:t>
            </a:r>
            <a:endParaRPr sz="975"/>
          </a:p>
          <a:p>
            <a:pPr marL="4763" indent="-4763">
              <a:buClr>
                <a:schemeClr val="dk1"/>
              </a:buClr>
              <a:buSzPts val="1700"/>
              <a:buFont typeface="Arial"/>
              <a:buChar char="•"/>
            </a:pPr>
            <a:r>
              <a:rPr lang="pt-BR" sz="1275">
                <a:solidFill>
                  <a:schemeClr val="dk1"/>
                </a:solidFill>
              </a:rPr>
              <a:t>AGHUse (2014) </a:t>
            </a:r>
            <a:endParaRPr sz="975"/>
          </a:p>
          <a:p>
            <a:pPr>
              <a:buSzPts val="1800"/>
            </a:pPr>
            <a:endParaRPr sz="1350">
              <a:solidFill>
                <a:schemeClr val="dk1"/>
              </a:solidFill>
            </a:endParaRPr>
          </a:p>
        </p:txBody>
      </p:sp>
      <p:pic>
        <p:nvPicPr>
          <p:cNvPr id="317" name="Google Shape;317;p6"/>
          <p:cNvPicPr preferRelativeResize="0"/>
          <p:nvPr/>
        </p:nvPicPr>
        <p:blipFill rotWithShape="1">
          <a:blip r:embed="rId4">
            <a:alphaModFix/>
          </a:blip>
          <a:srcRect/>
          <a:stretch/>
        </p:blipFill>
        <p:spPr>
          <a:xfrm>
            <a:off x="105586" y="3254741"/>
            <a:ext cx="2750344" cy="1758657"/>
          </a:xfrm>
          <a:prstGeom prst="rect">
            <a:avLst/>
          </a:prstGeom>
          <a:noFill/>
          <a:ln>
            <a:noFill/>
          </a:ln>
        </p:spPr>
      </p:pic>
      <p:sp>
        <p:nvSpPr>
          <p:cNvPr id="318" name="Google Shape;318;p6"/>
          <p:cNvSpPr/>
          <p:nvPr/>
        </p:nvSpPr>
        <p:spPr>
          <a:xfrm>
            <a:off x="3166740" y="615368"/>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1478215" y="617142"/>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0" name="Google Shape;320;p6"/>
          <p:cNvSpPr/>
          <p:nvPr/>
        </p:nvSpPr>
        <p:spPr>
          <a:xfrm rot="-3873240">
            <a:off x="5113492" y="1537689"/>
            <a:ext cx="1269274" cy="129622"/>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5730769" y="2366605"/>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5615306" y="769153"/>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a:solidFill>
                  <a:schemeClr val="accent1"/>
                </a:solidFill>
              </a:rPr>
              <a:t>HUF’s</a:t>
            </a:r>
            <a:endParaRPr sz="1350" b="1">
              <a:solidFill>
                <a:schemeClr val="accent1"/>
              </a:solidFill>
            </a:endParaRPr>
          </a:p>
        </p:txBody>
      </p:sp>
      <p:sp>
        <p:nvSpPr>
          <p:cNvPr id="323" name="Google Shape;323;p6"/>
          <p:cNvSpPr txBox="1"/>
          <p:nvPr/>
        </p:nvSpPr>
        <p:spPr>
          <a:xfrm>
            <a:off x="7758806" y="1653807"/>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10109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399016" y="549347"/>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Tree>
    <p:extLst>
      <p:ext uri="{BB962C8B-B14F-4D97-AF65-F5344CB8AC3E}">
        <p14:creationId xmlns:p14="http://schemas.microsoft.com/office/powerpoint/2010/main" val="1149305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207cedb8ab_0_49"/>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r>
              <a:rPr lang="pt-BR"/>
              <a:t>AGHUse</a:t>
            </a:r>
            <a:endParaRPr/>
          </a:p>
        </p:txBody>
      </p:sp>
      <p:pic>
        <p:nvPicPr>
          <p:cNvPr id="309" name="Google Shape;309;g2207cedb8ab_0_49"/>
          <p:cNvPicPr preferRelativeResize="0"/>
          <p:nvPr/>
        </p:nvPicPr>
        <p:blipFill rotWithShape="1">
          <a:blip r:embed="rId3">
            <a:alphaModFix/>
          </a:blip>
          <a:srcRect/>
          <a:stretch/>
        </p:blipFill>
        <p:spPr>
          <a:xfrm>
            <a:off x="2411523" y="1268119"/>
            <a:ext cx="4320956" cy="3229106"/>
          </a:xfrm>
          <a:prstGeom prst="rect">
            <a:avLst/>
          </a:prstGeom>
          <a:noFill/>
          <a:ln>
            <a:noFill/>
          </a:ln>
        </p:spPr>
      </p:pic>
    </p:spTree>
    <p:extLst>
      <p:ext uri="{BB962C8B-B14F-4D97-AF65-F5344CB8AC3E}">
        <p14:creationId xmlns:p14="http://schemas.microsoft.com/office/powerpoint/2010/main" val="422639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r>
              <a:rPr lang="pt-BR" dirty="0"/>
              <a:t>Ações e Progressos/2024</a:t>
            </a:r>
            <a:br>
              <a:rPr lang="pt-BR" dirty="0"/>
            </a:br>
            <a:endParaRPr lang="pt-BR" dirty="0"/>
          </a:p>
        </p:txBody>
      </p:sp>
    </p:spTree>
    <p:extLst>
      <p:ext uri="{BB962C8B-B14F-4D97-AF65-F5344CB8AC3E}">
        <p14:creationId xmlns:p14="http://schemas.microsoft.com/office/powerpoint/2010/main" val="1883053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 name="Elipse 1">
            <a:extLst>
              <a:ext uri="{FF2B5EF4-FFF2-40B4-BE49-F238E27FC236}">
                <a16:creationId xmlns:a16="http://schemas.microsoft.com/office/drawing/2014/main" id="{E3EEE133-D793-CFE3-AF83-9C5FEA462517}"/>
              </a:ext>
            </a:extLst>
          </p:cNvPr>
          <p:cNvSpPr/>
          <p:nvPr/>
        </p:nvSpPr>
        <p:spPr>
          <a:xfrm>
            <a:off x="50400" y="460800"/>
            <a:ext cx="7027200" cy="45678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6" name="Google Shape;256;p7"/>
          <p:cNvPicPr preferRelativeResize="0">
            <a:picLocks noGrp="1"/>
          </p:cNvPicPr>
          <p:nvPr>
            <p:ph type="body" idx="1"/>
          </p:nvPr>
        </p:nvPicPr>
        <p:blipFill rotWithShape="1">
          <a:blip r:embed="rId3">
            <a:alphaModFix/>
          </a:blip>
          <a:srcRect/>
          <a:stretch/>
        </p:blipFill>
        <p:spPr>
          <a:xfrm>
            <a:off x="408491" y="1698432"/>
            <a:ext cx="5945318" cy="1473461"/>
          </a:xfrm>
          <a:prstGeom prst="rect">
            <a:avLst/>
          </a:prstGeom>
          <a:noFill/>
          <a:ln>
            <a:noFill/>
          </a:ln>
        </p:spPr>
      </p:pic>
      <p:pic>
        <p:nvPicPr>
          <p:cNvPr id="257" name="Google Shape;257;p7"/>
          <p:cNvPicPr preferRelativeResize="0"/>
          <p:nvPr/>
        </p:nvPicPr>
        <p:blipFill rotWithShape="1">
          <a:blip r:embed="rId4">
            <a:alphaModFix/>
          </a:blip>
          <a:srcRect/>
          <a:stretch/>
        </p:blipFill>
        <p:spPr>
          <a:xfrm>
            <a:off x="387136" y="3264020"/>
            <a:ext cx="5945318" cy="712668"/>
          </a:xfrm>
          <a:prstGeom prst="rect">
            <a:avLst/>
          </a:prstGeom>
          <a:noFill/>
          <a:ln>
            <a:noFill/>
          </a:ln>
        </p:spPr>
      </p:pic>
      <p:pic>
        <p:nvPicPr>
          <p:cNvPr id="258" name="Google Shape;258;p7"/>
          <p:cNvPicPr preferRelativeResize="0"/>
          <p:nvPr/>
        </p:nvPicPr>
        <p:blipFill rotWithShape="1">
          <a:blip r:embed="rId5">
            <a:alphaModFix/>
          </a:blip>
          <a:srcRect/>
          <a:stretch/>
        </p:blipFill>
        <p:spPr>
          <a:xfrm>
            <a:off x="7440836" y="53770"/>
            <a:ext cx="1652764" cy="2342807"/>
          </a:xfrm>
          <a:prstGeom prst="rect">
            <a:avLst/>
          </a:prstGeom>
          <a:noFill/>
          <a:ln>
            <a:noFill/>
          </a:ln>
        </p:spPr>
      </p:pic>
      <p:pic>
        <p:nvPicPr>
          <p:cNvPr id="259" name="Google Shape;259;p7"/>
          <p:cNvPicPr preferRelativeResize="0"/>
          <p:nvPr/>
        </p:nvPicPr>
        <p:blipFill rotWithShape="1">
          <a:blip r:embed="rId6">
            <a:alphaModFix/>
          </a:blip>
          <a:srcRect/>
          <a:stretch/>
        </p:blipFill>
        <p:spPr>
          <a:xfrm>
            <a:off x="6396300" y="2435162"/>
            <a:ext cx="2697300" cy="2654568"/>
          </a:xfrm>
          <a:prstGeom prst="rect">
            <a:avLst/>
          </a:prstGeom>
          <a:noFill/>
          <a:ln>
            <a:noFill/>
          </a:ln>
        </p:spPr>
      </p:pic>
      <p:sp>
        <p:nvSpPr>
          <p:cNvPr id="4" name="CaixaDeTexto 3">
            <a:extLst>
              <a:ext uri="{FF2B5EF4-FFF2-40B4-BE49-F238E27FC236}">
                <a16:creationId xmlns:a16="http://schemas.microsoft.com/office/drawing/2014/main" id="{E34AE40A-AA4C-7893-27E5-0606288244C5}"/>
              </a:ext>
            </a:extLst>
          </p:cNvPr>
          <p:cNvSpPr txBox="1"/>
          <p:nvPr/>
        </p:nvSpPr>
        <p:spPr>
          <a:xfrm>
            <a:off x="92882" y="69732"/>
            <a:ext cx="4572000" cy="461665"/>
          </a:xfrm>
          <a:prstGeom prst="rect">
            <a:avLst/>
          </a:prstGeom>
          <a:noFill/>
        </p:spPr>
        <p:txBody>
          <a:bodyPr wrap="square">
            <a:spAutoFit/>
          </a:bodyPr>
          <a:lstStyle/>
          <a:p>
            <a:r>
              <a:rPr lang="pt-BR" sz="2400" b="1" dirty="0"/>
              <a:t>Hospitais Universitários</a:t>
            </a:r>
          </a:p>
        </p:txBody>
      </p:sp>
    </p:spTree>
    <p:extLst>
      <p:ext uri="{BB962C8B-B14F-4D97-AF65-F5344CB8AC3E}">
        <p14:creationId xmlns:p14="http://schemas.microsoft.com/office/powerpoint/2010/main" val="591493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8"/>
          <p:cNvPicPr preferRelativeResize="0"/>
          <p:nvPr/>
        </p:nvPicPr>
        <p:blipFill rotWithShape="1">
          <a:blip r:embed="rId3">
            <a:alphaModFix/>
          </a:blip>
          <a:srcRect/>
          <a:stretch/>
        </p:blipFill>
        <p:spPr>
          <a:xfrm>
            <a:off x="1725115" y="171725"/>
            <a:ext cx="5693771" cy="4800050"/>
          </a:xfrm>
          <a:prstGeom prst="rect">
            <a:avLst/>
          </a:prstGeom>
          <a:noFill/>
          <a:ln>
            <a:noFill/>
          </a:ln>
        </p:spPr>
      </p:pic>
    </p:spTree>
    <p:extLst>
      <p:ext uri="{BB962C8B-B14F-4D97-AF65-F5344CB8AC3E}">
        <p14:creationId xmlns:p14="http://schemas.microsoft.com/office/powerpoint/2010/main" val="73276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241850" y="79200"/>
            <a:ext cx="8660300" cy="4838699"/>
          </a:xfrm>
          <a:prstGeom prst="rect">
            <a:avLst/>
          </a:prstGeom>
          <a:noFill/>
          <a:ln>
            <a:noFill/>
          </a:ln>
        </p:spPr>
      </p:pic>
      <p:sp>
        <p:nvSpPr>
          <p:cNvPr id="2" name="Retângulo 1">
            <a:extLst>
              <a:ext uri="{FF2B5EF4-FFF2-40B4-BE49-F238E27FC236}">
                <a16:creationId xmlns:a16="http://schemas.microsoft.com/office/drawing/2014/main" id="{03F4C645-2E1A-F994-04CD-4B32A54991C5}"/>
              </a:ext>
            </a:extLst>
          </p:cNvPr>
          <p:cNvSpPr/>
          <p:nvPr/>
        </p:nvSpPr>
        <p:spPr>
          <a:xfrm>
            <a:off x="2822400" y="4147200"/>
            <a:ext cx="2692800" cy="741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152400" y="152400"/>
            <a:ext cx="8624535" cy="4838700"/>
          </a:xfrm>
          <a:prstGeom prst="rect">
            <a:avLst/>
          </a:prstGeom>
          <a:noFill/>
          <a:ln>
            <a:noFill/>
          </a:ln>
        </p:spPr>
      </p:pic>
      <p:sp>
        <p:nvSpPr>
          <p:cNvPr id="73" name="Google Shape;73;p16"/>
          <p:cNvSpPr txBox="1"/>
          <p:nvPr/>
        </p:nvSpPr>
        <p:spPr>
          <a:xfrm>
            <a:off x="152400" y="4244550"/>
            <a:ext cx="8766600" cy="8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u="sng">
                <a:solidFill>
                  <a:schemeClr val="hlink"/>
                </a:solidFill>
                <a:hlinkClick r:id="rId4"/>
              </a:rPr>
              <a:t>https://www.gov.br/ebserh/pt-br/governanca/plataformas-e-tecnologias/aghu</a:t>
            </a:r>
            <a:endParaRPr sz="1800">
              <a:solidFill>
                <a:schemeClr val="dk2"/>
              </a:solidFill>
            </a:endParaRPr>
          </a:p>
          <a:p>
            <a:pPr marL="0" lvl="0" indent="0" algn="l" rtl="0">
              <a:spcBef>
                <a:spcPts val="0"/>
              </a:spcBef>
              <a:spcAft>
                <a:spcPts val="0"/>
              </a:spcAft>
              <a:buNone/>
            </a:pPr>
            <a:r>
              <a:rPr lang="pt-BR" sz="1200">
                <a:solidFill>
                  <a:srgbClr val="555555"/>
                </a:solidFill>
                <a:highlight>
                  <a:srgbClr val="FFFFFF"/>
                </a:highlight>
              </a:rPr>
              <a:t>O Aplicativo de Gestão para Hospitais Universitários (AGHU) é um sistema de gestão hospitalar</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93062" y="561323"/>
            <a:ext cx="6997861" cy="4582177"/>
          </a:xfrm>
          <a:prstGeom prst="rect">
            <a:avLst/>
          </a:prstGeom>
          <a:noFill/>
          <a:ln>
            <a:noFill/>
          </a:ln>
        </p:spPr>
      </p:pic>
      <p:sp>
        <p:nvSpPr>
          <p:cNvPr id="79" name="Google Shape;79;p17"/>
          <p:cNvSpPr txBox="1"/>
          <p:nvPr/>
        </p:nvSpPr>
        <p:spPr>
          <a:xfrm>
            <a:off x="855600" y="94825"/>
            <a:ext cx="75747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3000" b="0" i="0" u="none" strike="noStrike" cap="none">
                <a:solidFill>
                  <a:srgbClr val="47BF38"/>
                </a:solidFill>
                <a:latin typeface="Raleway Light"/>
                <a:ea typeface="Raleway Light"/>
                <a:cs typeface="Raleway Light"/>
                <a:sym typeface="Raleway Light"/>
              </a:rPr>
              <a:t>AGHUse - </a:t>
            </a:r>
            <a:r>
              <a:rPr lang="pt-BR" sz="2000" b="0" i="0" u="none" strike="noStrike" cap="none">
                <a:solidFill>
                  <a:srgbClr val="47BF38"/>
                </a:solidFill>
                <a:latin typeface="Raleway Light"/>
                <a:ea typeface="Raleway Light"/>
                <a:cs typeface="Raleway Light"/>
                <a:sym typeface="Raleway Light"/>
              </a:rPr>
              <a:t>Evolução em Macropontos</a:t>
            </a:r>
            <a:endParaRPr sz="2000" b="1" i="0" u="none" strike="noStrike" cap="none">
              <a:solidFill>
                <a:srgbClr val="47BF38"/>
              </a:solidFill>
              <a:latin typeface="Raleway"/>
              <a:ea typeface="Raleway"/>
              <a:cs typeface="Raleway"/>
              <a:sym typeface="Raleway"/>
            </a:endParaRPr>
          </a:p>
        </p:txBody>
      </p:sp>
      <p:sp>
        <p:nvSpPr>
          <p:cNvPr id="2" name="CaixaDeTexto 1">
            <a:extLst>
              <a:ext uri="{FF2B5EF4-FFF2-40B4-BE49-F238E27FC236}">
                <a16:creationId xmlns:a16="http://schemas.microsoft.com/office/drawing/2014/main" id="{8B17D4DC-2696-04B4-79E9-1430721FCB81}"/>
              </a:ext>
            </a:extLst>
          </p:cNvPr>
          <p:cNvSpPr txBox="1"/>
          <p:nvPr/>
        </p:nvSpPr>
        <p:spPr>
          <a:xfrm>
            <a:off x="6925323" y="2852411"/>
            <a:ext cx="1960015" cy="1492716"/>
          </a:xfrm>
          <a:prstGeom prst="rect">
            <a:avLst/>
          </a:prstGeom>
          <a:noFill/>
        </p:spPr>
        <p:txBody>
          <a:bodyPr wrap="square" rtlCol="0">
            <a:spAutoFit/>
          </a:bodyPr>
          <a:lstStyle/>
          <a:p>
            <a:r>
              <a:rPr lang="pt-BR" sz="1100" dirty="0"/>
              <a:t>1 </a:t>
            </a:r>
            <a:r>
              <a:rPr lang="pt-BR" sz="1100" dirty="0" err="1"/>
              <a:t>macroponto</a:t>
            </a:r>
            <a:r>
              <a:rPr lang="pt-BR" sz="1100" dirty="0"/>
              <a:t>= </a:t>
            </a:r>
          </a:p>
          <a:p>
            <a:r>
              <a:rPr lang="pt-BR" sz="1100" dirty="0"/>
              <a:t>+/- </a:t>
            </a:r>
          </a:p>
          <a:p>
            <a:r>
              <a:rPr lang="pt-BR" sz="1100" dirty="0"/>
              <a:t>U$ 200.000,00</a:t>
            </a:r>
          </a:p>
          <a:p>
            <a:endParaRPr lang="pt-BR" sz="1100" dirty="0"/>
          </a:p>
          <a:p>
            <a:r>
              <a:rPr lang="pt-BR" sz="1100" dirty="0"/>
              <a:t>+/-</a:t>
            </a:r>
          </a:p>
          <a:p>
            <a:r>
              <a:rPr lang="pt-BR" sz="1100" dirty="0"/>
              <a:t>R$ </a:t>
            </a:r>
          </a:p>
          <a:p>
            <a:r>
              <a:rPr lang="pt-BR" sz="1100" dirty="0"/>
              <a:t>12.899.250.000,00</a:t>
            </a:r>
          </a:p>
          <a:p>
            <a:endParaRPr lang="pt-B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7"/>
          <p:cNvSpPr/>
          <p:nvPr/>
        </p:nvSpPr>
        <p:spPr>
          <a:xfrm>
            <a:off x="-14066" y="-328612"/>
            <a:ext cx="9144000" cy="5143500"/>
          </a:xfrm>
          <a:prstGeom prst="rect">
            <a:avLst/>
          </a:prstGeom>
          <a:solidFill>
            <a:schemeClr val="lt1"/>
          </a:solidFill>
          <a:ln>
            <a:noFill/>
          </a:ln>
        </p:spPr>
        <p:txBody>
          <a:bodyPr spcFirstLastPara="1" wrap="square" lIns="68569" tIns="34275" rIns="68569" bIns="34275" anchor="ctr" anchorCtr="0">
            <a:noAutofit/>
          </a:bodyPr>
          <a:lstStyle/>
          <a:p>
            <a:pPr algn="ctr"/>
            <a:endParaRPr sz="1050">
              <a:solidFill>
                <a:schemeClr val="lt1"/>
              </a:solidFill>
            </a:endParaRPr>
          </a:p>
        </p:txBody>
      </p:sp>
      <p:sp>
        <p:nvSpPr>
          <p:cNvPr id="356" name="Google Shape;356;p27"/>
          <p:cNvSpPr/>
          <p:nvPr/>
        </p:nvSpPr>
        <p:spPr>
          <a:xfrm>
            <a:off x="-14066" y="0"/>
            <a:ext cx="3548837" cy="5143500"/>
          </a:xfrm>
          <a:prstGeom prst="rect">
            <a:avLst/>
          </a:prstGeom>
          <a:solidFill>
            <a:srgbClr val="FAE2D5"/>
          </a:solidFill>
          <a:ln>
            <a:noFill/>
          </a:ln>
        </p:spPr>
        <p:txBody>
          <a:bodyPr spcFirstLastPara="1" wrap="square" lIns="68569" tIns="34275" rIns="68569" bIns="34275" anchor="ctr" anchorCtr="0">
            <a:noAutofit/>
          </a:bodyPr>
          <a:lstStyle/>
          <a:p>
            <a:pPr algn="ctr"/>
            <a:endParaRPr sz="1050">
              <a:solidFill>
                <a:schemeClr val="lt1"/>
              </a:solidFill>
            </a:endParaRPr>
          </a:p>
        </p:txBody>
      </p:sp>
      <p:sp>
        <p:nvSpPr>
          <p:cNvPr id="357" name="Google Shape;357;p27"/>
          <p:cNvSpPr txBox="1">
            <a:spLocks noGrp="1"/>
          </p:cNvSpPr>
          <p:nvPr>
            <p:ph type="title"/>
          </p:nvPr>
        </p:nvSpPr>
        <p:spPr>
          <a:xfrm>
            <a:off x="663538" y="653582"/>
            <a:ext cx="2193632" cy="2379273"/>
          </a:xfrm>
          <a:prstGeom prst="rect">
            <a:avLst/>
          </a:prstGeom>
          <a:noFill/>
          <a:ln>
            <a:noFill/>
          </a:ln>
        </p:spPr>
        <p:txBody>
          <a:bodyPr spcFirstLastPara="1" wrap="square" lIns="68569" tIns="34275" rIns="68569" bIns="34275" anchor="b" anchorCtr="0">
            <a:normAutofit/>
          </a:bodyPr>
          <a:lstStyle/>
          <a:p>
            <a:pPr algn="ctr"/>
            <a:r>
              <a:rPr lang="pt-BR" sz="2100" dirty="0">
                <a:solidFill>
                  <a:srgbClr val="595959"/>
                </a:solidFill>
              </a:rPr>
              <a:t>HCPA</a:t>
            </a:r>
            <a:br>
              <a:rPr lang="pt-BR" sz="2100" dirty="0">
                <a:solidFill>
                  <a:srgbClr val="595959"/>
                </a:solidFill>
              </a:rPr>
            </a:br>
            <a:br>
              <a:rPr lang="pt-BR" sz="2100" dirty="0">
                <a:solidFill>
                  <a:srgbClr val="595959"/>
                </a:solidFill>
              </a:rPr>
            </a:br>
            <a:endParaRPr dirty="0"/>
          </a:p>
        </p:txBody>
      </p:sp>
      <p:pic>
        <p:nvPicPr>
          <p:cNvPr id="358" name="Google Shape;358;p27" descr="Linha do tempo&#10;&#10;Descrição gerada automaticamente"/>
          <p:cNvPicPr preferRelativeResize="0"/>
          <p:nvPr/>
        </p:nvPicPr>
        <p:blipFill rotWithShape="1">
          <a:blip r:embed="rId3">
            <a:alphaModFix/>
          </a:blip>
          <a:srcRect/>
          <a:stretch/>
        </p:blipFill>
        <p:spPr>
          <a:xfrm>
            <a:off x="4212375" y="-228600"/>
            <a:ext cx="3855300" cy="5262412"/>
          </a:xfrm>
          <a:prstGeom prst="rect">
            <a:avLst/>
          </a:prstGeom>
          <a:noFill/>
          <a:ln>
            <a:noFill/>
          </a:ln>
        </p:spPr>
      </p:pic>
    </p:spTree>
    <p:extLst>
      <p:ext uri="{BB962C8B-B14F-4D97-AF65-F5344CB8AC3E}">
        <p14:creationId xmlns:p14="http://schemas.microsoft.com/office/powerpoint/2010/main" val="26743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p:nvPr/>
        </p:nvSpPr>
        <p:spPr>
          <a:xfrm>
            <a:off x="42" y="0"/>
            <a:ext cx="9144000" cy="662100"/>
          </a:xfrm>
          <a:prstGeom prst="rect">
            <a:avLst/>
          </a:prstGeom>
          <a:solidFill>
            <a:srgbClr val="095B3F"/>
          </a:solidFill>
          <a:ln>
            <a:noFill/>
          </a:ln>
        </p:spPr>
        <p:txBody>
          <a:bodyPr spcFirstLastPara="1" wrap="square" lIns="49675" tIns="49675" rIns="49675" bIns="496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pt-BR" sz="2600" b="1" i="0" u="none" strike="noStrike" cap="none">
                <a:solidFill>
                  <a:srgbClr val="FFFFFF"/>
                </a:solidFill>
                <a:latin typeface="Tahoma"/>
                <a:ea typeface="Tahoma"/>
                <a:cs typeface="Tahoma"/>
                <a:sym typeface="Tahoma"/>
              </a:rPr>
              <a:t>AGHUse - Evolução Negocial</a:t>
            </a:r>
            <a:endParaRPr sz="800" b="0" i="0" u="none" strike="noStrike" cap="none">
              <a:solidFill>
                <a:srgbClr val="FFFFFF"/>
              </a:solidFill>
              <a:latin typeface="Arial"/>
              <a:ea typeface="Arial"/>
              <a:cs typeface="Arial"/>
              <a:sym typeface="Arial"/>
            </a:endParaRPr>
          </a:p>
        </p:txBody>
      </p:sp>
      <p:pic>
        <p:nvPicPr>
          <p:cNvPr id="85" name="Google Shape;85;p18" title="Gráfico"/>
          <p:cNvPicPr preferRelativeResize="0"/>
          <p:nvPr/>
        </p:nvPicPr>
        <p:blipFill rotWithShape="1">
          <a:blip r:embed="rId3">
            <a:alphaModFix/>
          </a:blip>
          <a:srcRect/>
          <a:stretch/>
        </p:blipFill>
        <p:spPr>
          <a:xfrm>
            <a:off x="652362" y="661981"/>
            <a:ext cx="7068154" cy="448151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9"/>
          <p:cNvSpPr/>
          <p:nvPr/>
        </p:nvSpPr>
        <p:spPr>
          <a:xfrm>
            <a:off x="-17250" y="4648200"/>
            <a:ext cx="9178500" cy="5634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 name="Google Shape;91;p19"/>
          <p:cNvPicPr preferRelativeResize="0"/>
          <p:nvPr/>
        </p:nvPicPr>
        <p:blipFill rotWithShape="1">
          <a:blip r:embed="rId4">
            <a:alphaModFix/>
          </a:blip>
          <a:srcRect/>
          <a:stretch/>
        </p:blipFill>
        <p:spPr>
          <a:xfrm>
            <a:off x="4049287" y="4714238"/>
            <a:ext cx="1045425" cy="431325"/>
          </a:xfrm>
          <a:prstGeom prst="rect">
            <a:avLst/>
          </a:prstGeom>
          <a:noFill/>
          <a:ln>
            <a:noFill/>
          </a:ln>
        </p:spPr>
      </p:pic>
      <p:sp>
        <p:nvSpPr>
          <p:cNvPr id="92" name="Google Shape;92;p19"/>
          <p:cNvSpPr/>
          <p:nvPr/>
        </p:nvSpPr>
        <p:spPr>
          <a:xfrm>
            <a:off x="7050" y="4219225"/>
            <a:ext cx="9235800" cy="103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 name="Google Shape;93;p19"/>
          <p:cNvPicPr preferRelativeResize="0"/>
          <p:nvPr/>
        </p:nvPicPr>
        <p:blipFill rotWithShape="1">
          <a:blip r:embed="rId5">
            <a:alphaModFix/>
          </a:blip>
          <a:srcRect/>
          <a:stretch/>
        </p:blipFill>
        <p:spPr>
          <a:xfrm>
            <a:off x="496800" y="129625"/>
            <a:ext cx="8085600" cy="5176775"/>
          </a:xfrm>
          <a:prstGeom prst="rect">
            <a:avLst/>
          </a:prstGeom>
          <a:noFill/>
          <a:ln>
            <a:noFill/>
          </a:ln>
        </p:spPr>
      </p:pic>
      <p:sp>
        <p:nvSpPr>
          <p:cNvPr id="94" name="Google Shape;94;p19"/>
          <p:cNvSpPr txBox="1"/>
          <p:nvPr/>
        </p:nvSpPr>
        <p:spPr>
          <a:xfrm>
            <a:off x="3131999" y="0"/>
            <a:ext cx="2341325"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2000" b="0" i="0" u="none" strike="noStrike" cap="none" dirty="0">
                <a:solidFill>
                  <a:srgbClr val="47BF38"/>
                </a:solidFill>
                <a:latin typeface="Raleway Light"/>
                <a:ea typeface="Raleway Light"/>
                <a:cs typeface="Raleway Light"/>
                <a:sym typeface="Raleway Light"/>
              </a:rPr>
              <a:t>Ecossistema de TI</a:t>
            </a:r>
            <a:endParaRPr sz="2000" b="1" i="0" u="none" strike="noStrike" cap="none" dirty="0">
              <a:solidFill>
                <a:srgbClr val="47BF38"/>
              </a:solidFill>
              <a:latin typeface="Raleway"/>
              <a:ea typeface="Raleway"/>
              <a:cs typeface="Raleway"/>
              <a:sym typeface="Raleway"/>
            </a:endParaRPr>
          </a:p>
        </p:txBody>
      </p:sp>
      <p:sp>
        <p:nvSpPr>
          <p:cNvPr id="95" name="Google Shape;95;p19"/>
          <p:cNvSpPr/>
          <p:nvPr/>
        </p:nvSpPr>
        <p:spPr>
          <a:xfrm>
            <a:off x="6139250" y="4792000"/>
            <a:ext cx="1327500" cy="3849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p19"/>
          <p:cNvPicPr preferRelativeResize="0"/>
          <p:nvPr/>
        </p:nvPicPr>
        <p:blipFill rotWithShape="1">
          <a:blip r:embed="rId6">
            <a:alphaModFix/>
          </a:blip>
          <a:srcRect/>
          <a:stretch/>
        </p:blipFill>
        <p:spPr>
          <a:xfrm>
            <a:off x="6947488" y="5032562"/>
            <a:ext cx="920625" cy="221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3"/>
          <p:cNvPicPr preferRelativeResize="0"/>
          <p:nvPr/>
        </p:nvPicPr>
        <p:blipFill rotWithShape="1">
          <a:blip r:embed="rId3">
            <a:alphaModFix/>
          </a:blip>
          <a:srcRect r="7986"/>
          <a:stretch/>
        </p:blipFill>
        <p:spPr>
          <a:xfrm>
            <a:off x="1644750" y="892623"/>
            <a:ext cx="6204298" cy="3372899"/>
          </a:xfrm>
          <a:prstGeom prst="rect">
            <a:avLst/>
          </a:prstGeom>
          <a:noFill/>
          <a:ln>
            <a:noFill/>
          </a:ln>
        </p:spPr>
      </p:pic>
      <p:sp>
        <p:nvSpPr>
          <p:cNvPr id="167" name="Google Shape;167;p23"/>
          <p:cNvSpPr txBox="1"/>
          <p:nvPr/>
        </p:nvSpPr>
        <p:spPr>
          <a:xfrm>
            <a:off x="871600" y="245100"/>
            <a:ext cx="75576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3000" b="0" i="0" u="none" strike="noStrike" cap="none" dirty="0">
                <a:solidFill>
                  <a:srgbClr val="47BF38"/>
                </a:solidFill>
                <a:latin typeface="Raleway Light"/>
                <a:ea typeface="Raleway Light"/>
                <a:cs typeface="Raleway Light"/>
                <a:sym typeface="Raleway Light"/>
              </a:rPr>
              <a:t>Central </a:t>
            </a:r>
            <a:r>
              <a:rPr lang="pt-BR" sz="3000" dirty="0">
                <a:solidFill>
                  <a:srgbClr val="47BF38"/>
                </a:solidFill>
                <a:latin typeface="Raleway Light"/>
                <a:ea typeface="Raleway Light"/>
                <a:cs typeface="Raleway Light"/>
                <a:sym typeface="Raleway Light"/>
              </a:rPr>
              <a:t>do Sistema </a:t>
            </a:r>
            <a:r>
              <a:rPr lang="pt-BR" sz="3000" dirty="0" err="1">
                <a:solidFill>
                  <a:srgbClr val="47BF38"/>
                </a:solidFill>
                <a:latin typeface="Raleway Light"/>
                <a:ea typeface="Raleway Light"/>
                <a:cs typeface="Raleway Light"/>
                <a:sym typeface="Raleway Light"/>
              </a:rPr>
              <a:t>AGHUse</a:t>
            </a:r>
            <a:endParaRPr sz="3000" b="0" i="0" u="none" strike="noStrike" cap="none" dirty="0">
              <a:solidFill>
                <a:srgbClr val="47BF38"/>
              </a:solidFill>
              <a:latin typeface="Raleway Light"/>
              <a:ea typeface="Raleway Light"/>
              <a:cs typeface="Raleway Light"/>
              <a:sym typeface="Raleway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g2207dced901_1_480"/>
          <p:cNvPicPr preferRelativeResize="0"/>
          <p:nvPr/>
        </p:nvPicPr>
        <p:blipFill rotWithShape="1">
          <a:blip r:embed="rId3">
            <a:alphaModFix/>
          </a:blip>
          <a:srcRect/>
          <a:stretch/>
        </p:blipFill>
        <p:spPr>
          <a:xfrm>
            <a:off x="884376" y="784800"/>
            <a:ext cx="7129475" cy="3805150"/>
          </a:xfrm>
          <a:prstGeom prst="rect">
            <a:avLst/>
          </a:prstGeom>
          <a:noFill/>
          <a:ln>
            <a:noFill/>
          </a:ln>
        </p:spPr>
      </p:pic>
      <p:sp>
        <p:nvSpPr>
          <p:cNvPr id="345" name="Google Shape;345;g2207dced901_1_480"/>
          <p:cNvSpPr txBox="1"/>
          <p:nvPr/>
        </p:nvSpPr>
        <p:spPr>
          <a:xfrm>
            <a:off x="670313" y="9765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Ecossistema Técnico</a:t>
            </a:r>
            <a:endParaRPr sz="3000">
              <a:solidFill>
                <a:srgbClr val="47BF38"/>
              </a:solidFill>
              <a:latin typeface="Raleway Light"/>
              <a:ea typeface="Raleway Light"/>
              <a:cs typeface="Raleway Light"/>
              <a:sym typeface="Raleway Light"/>
            </a:endParaRPr>
          </a:p>
        </p:txBody>
      </p:sp>
    </p:spTree>
    <p:extLst>
      <p:ext uri="{BB962C8B-B14F-4D97-AF65-F5344CB8AC3E}">
        <p14:creationId xmlns:p14="http://schemas.microsoft.com/office/powerpoint/2010/main" val="315164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3" name="Group 3"/>
          <p:cNvGrpSpPr/>
          <p:nvPr/>
        </p:nvGrpSpPr>
        <p:grpSpPr>
          <a:xfrm>
            <a:off x="798821" y="562945"/>
            <a:ext cx="3706677" cy="1956351"/>
            <a:chOff x="0" y="0"/>
            <a:chExt cx="1595782" cy="842239"/>
          </a:xfrm>
        </p:grpSpPr>
        <p:sp>
          <p:nvSpPr>
            <p:cNvPr id="4" name="Freeform 4"/>
            <p:cNvSpPr/>
            <p:nvPr/>
          </p:nvSpPr>
          <p:spPr>
            <a:xfrm>
              <a:off x="0" y="0"/>
              <a:ext cx="1595782" cy="842239"/>
            </a:xfrm>
            <a:custGeom>
              <a:avLst/>
              <a:gdLst/>
              <a:ahLst/>
              <a:cxnLst/>
              <a:rect l="l" t="t" r="r" b="b"/>
              <a:pathLst>
                <a:path w="1595782" h="842239">
                  <a:moveTo>
                    <a:pt x="30285" y="0"/>
                  </a:moveTo>
                  <a:lnTo>
                    <a:pt x="1565497" y="0"/>
                  </a:lnTo>
                  <a:cubicBezTo>
                    <a:pt x="1573529" y="0"/>
                    <a:pt x="1581232" y="3191"/>
                    <a:pt x="1586912" y="8870"/>
                  </a:cubicBezTo>
                  <a:cubicBezTo>
                    <a:pt x="1592591" y="14550"/>
                    <a:pt x="1595782" y="22253"/>
                    <a:pt x="1595782" y="30285"/>
                  </a:cubicBezTo>
                  <a:lnTo>
                    <a:pt x="1595782" y="811954"/>
                  </a:lnTo>
                  <a:cubicBezTo>
                    <a:pt x="1595782" y="819986"/>
                    <a:pt x="1592591" y="827689"/>
                    <a:pt x="1586912" y="833369"/>
                  </a:cubicBezTo>
                  <a:cubicBezTo>
                    <a:pt x="1581232" y="839049"/>
                    <a:pt x="1573529" y="842239"/>
                    <a:pt x="1565497" y="842239"/>
                  </a:cubicBezTo>
                  <a:lnTo>
                    <a:pt x="30285" y="842239"/>
                  </a:lnTo>
                  <a:cubicBezTo>
                    <a:pt x="22253" y="842239"/>
                    <a:pt x="14550" y="839049"/>
                    <a:pt x="8870" y="833369"/>
                  </a:cubicBezTo>
                  <a:cubicBezTo>
                    <a:pt x="3191" y="827689"/>
                    <a:pt x="0" y="819986"/>
                    <a:pt x="0" y="811954"/>
                  </a:cubicBezTo>
                  <a:lnTo>
                    <a:pt x="0" y="30285"/>
                  </a:lnTo>
                  <a:cubicBezTo>
                    <a:pt x="0" y="22253"/>
                    <a:pt x="3191" y="14550"/>
                    <a:pt x="8870" y="8870"/>
                  </a:cubicBezTo>
                  <a:cubicBezTo>
                    <a:pt x="14550" y="3191"/>
                    <a:pt x="22253" y="0"/>
                    <a:pt x="30285" y="0"/>
                  </a:cubicBezTo>
                  <a:close/>
                </a:path>
              </a:pathLst>
            </a:custGeom>
            <a:solidFill>
              <a:srgbClr val="F8F8F8"/>
            </a:solidFill>
            <a:ln cap="rnd">
              <a:noFill/>
              <a:prstDash val="solid"/>
              <a:round/>
            </a:ln>
          </p:spPr>
          <p:txBody>
            <a:bodyPr/>
            <a:lstStyle/>
            <a:p>
              <a:endParaRPr lang="pt-BR"/>
            </a:p>
          </p:txBody>
        </p:sp>
        <p:sp>
          <p:nvSpPr>
            <p:cNvPr id="5" name="TextBox 5"/>
            <p:cNvSpPr txBox="1"/>
            <p:nvPr/>
          </p:nvSpPr>
          <p:spPr>
            <a:xfrm>
              <a:off x="0" y="-38100"/>
              <a:ext cx="1595782" cy="880339"/>
            </a:xfrm>
            <a:prstGeom prst="rect">
              <a:avLst/>
            </a:prstGeom>
          </p:spPr>
          <p:txBody>
            <a:bodyPr lIns="23543" tIns="23543" rIns="23543" bIns="23543" rtlCol="0" anchor="ctr"/>
            <a:lstStyle/>
            <a:p>
              <a:pPr algn="ctr">
                <a:lnSpc>
                  <a:spcPts val="1330"/>
                </a:lnSpc>
                <a:spcBef>
                  <a:spcPct val="0"/>
                </a:spcBef>
              </a:pPr>
              <a:endParaRPr sz="700"/>
            </a:p>
          </p:txBody>
        </p:sp>
      </p:grpSp>
      <p:grpSp>
        <p:nvGrpSpPr>
          <p:cNvPr id="6" name="Group 6"/>
          <p:cNvGrpSpPr/>
          <p:nvPr/>
        </p:nvGrpSpPr>
        <p:grpSpPr>
          <a:xfrm>
            <a:off x="4638502" y="562945"/>
            <a:ext cx="3706677" cy="1956351"/>
            <a:chOff x="0" y="0"/>
            <a:chExt cx="1595782" cy="842239"/>
          </a:xfrm>
        </p:grpSpPr>
        <p:sp>
          <p:nvSpPr>
            <p:cNvPr id="7" name="Freeform 7"/>
            <p:cNvSpPr/>
            <p:nvPr/>
          </p:nvSpPr>
          <p:spPr>
            <a:xfrm>
              <a:off x="0" y="0"/>
              <a:ext cx="1595782" cy="842239"/>
            </a:xfrm>
            <a:custGeom>
              <a:avLst/>
              <a:gdLst/>
              <a:ahLst/>
              <a:cxnLst/>
              <a:rect l="l" t="t" r="r" b="b"/>
              <a:pathLst>
                <a:path w="1595782" h="842239">
                  <a:moveTo>
                    <a:pt x="30285" y="0"/>
                  </a:moveTo>
                  <a:lnTo>
                    <a:pt x="1565497" y="0"/>
                  </a:lnTo>
                  <a:cubicBezTo>
                    <a:pt x="1573529" y="0"/>
                    <a:pt x="1581232" y="3191"/>
                    <a:pt x="1586912" y="8870"/>
                  </a:cubicBezTo>
                  <a:cubicBezTo>
                    <a:pt x="1592591" y="14550"/>
                    <a:pt x="1595782" y="22253"/>
                    <a:pt x="1595782" y="30285"/>
                  </a:cubicBezTo>
                  <a:lnTo>
                    <a:pt x="1595782" y="811954"/>
                  </a:lnTo>
                  <a:cubicBezTo>
                    <a:pt x="1595782" y="819986"/>
                    <a:pt x="1592591" y="827689"/>
                    <a:pt x="1586912" y="833369"/>
                  </a:cubicBezTo>
                  <a:cubicBezTo>
                    <a:pt x="1581232" y="839049"/>
                    <a:pt x="1573529" y="842239"/>
                    <a:pt x="1565497" y="842239"/>
                  </a:cubicBezTo>
                  <a:lnTo>
                    <a:pt x="30285" y="842239"/>
                  </a:lnTo>
                  <a:cubicBezTo>
                    <a:pt x="22253" y="842239"/>
                    <a:pt x="14550" y="839049"/>
                    <a:pt x="8870" y="833369"/>
                  </a:cubicBezTo>
                  <a:cubicBezTo>
                    <a:pt x="3191" y="827689"/>
                    <a:pt x="0" y="819986"/>
                    <a:pt x="0" y="811954"/>
                  </a:cubicBezTo>
                  <a:lnTo>
                    <a:pt x="0" y="30285"/>
                  </a:lnTo>
                  <a:cubicBezTo>
                    <a:pt x="0" y="22253"/>
                    <a:pt x="3191" y="14550"/>
                    <a:pt x="8870" y="8870"/>
                  </a:cubicBezTo>
                  <a:cubicBezTo>
                    <a:pt x="14550" y="3191"/>
                    <a:pt x="22253" y="0"/>
                    <a:pt x="30285" y="0"/>
                  </a:cubicBezTo>
                  <a:close/>
                </a:path>
              </a:pathLst>
            </a:custGeom>
            <a:solidFill>
              <a:srgbClr val="F8F8F8"/>
            </a:solidFill>
            <a:ln cap="rnd">
              <a:noFill/>
              <a:prstDash val="solid"/>
              <a:round/>
            </a:ln>
          </p:spPr>
          <p:txBody>
            <a:bodyPr/>
            <a:lstStyle/>
            <a:p>
              <a:endParaRPr lang="pt-BR"/>
            </a:p>
          </p:txBody>
        </p:sp>
        <p:sp>
          <p:nvSpPr>
            <p:cNvPr id="8" name="TextBox 8"/>
            <p:cNvSpPr txBox="1"/>
            <p:nvPr/>
          </p:nvSpPr>
          <p:spPr>
            <a:xfrm>
              <a:off x="0" y="-38100"/>
              <a:ext cx="1595782" cy="880339"/>
            </a:xfrm>
            <a:prstGeom prst="rect">
              <a:avLst/>
            </a:prstGeom>
          </p:spPr>
          <p:txBody>
            <a:bodyPr lIns="23543" tIns="23543" rIns="23543" bIns="23543" rtlCol="0" anchor="ctr"/>
            <a:lstStyle/>
            <a:p>
              <a:pPr algn="ctr">
                <a:lnSpc>
                  <a:spcPts val="1330"/>
                </a:lnSpc>
                <a:spcBef>
                  <a:spcPct val="0"/>
                </a:spcBef>
              </a:pPr>
              <a:endParaRPr sz="700"/>
            </a:p>
          </p:txBody>
        </p:sp>
      </p:grpSp>
      <p:grpSp>
        <p:nvGrpSpPr>
          <p:cNvPr id="9" name="Group 9"/>
          <p:cNvGrpSpPr/>
          <p:nvPr/>
        </p:nvGrpSpPr>
        <p:grpSpPr>
          <a:xfrm>
            <a:off x="798821" y="2624205"/>
            <a:ext cx="3706677" cy="1956351"/>
            <a:chOff x="0" y="0"/>
            <a:chExt cx="1595782" cy="842239"/>
          </a:xfrm>
        </p:grpSpPr>
        <p:sp>
          <p:nvSpPr>
            <p:cNvPr id="10" name="Freeform 10"/>
            <p:cNvSpPr/>
            <p:nvPr/>
          </p:nvSpPr>
          <p:spPr>
            <a:xfrm>
              <a:off x="0" y="0"/>
              <a:ext cx="1595782" cy="842239"/>
            </a:xfrm>
            <a:custGeom>
              <a:avLst/>
              <a:gdLst/>
              <a:ahLst/>
              <a:cxnLst/>
              <a:rect l="l" t="t" r="r" b="b"/>
              <a:pathLst>
                <a:path w="1595782" h="842239">
                  <a:moveTo>
                    <a:pt x="30285" y="0"/>
                  </a:moveTo>
                  <a:lnTo>
                    <a:pt x="1565497" y="0"/>
                  </a:lnTo>
                  <a:cubicBezTo>
                    <a:pt x="1573529" y="0"/>
                    <a:pt x="1581232" y="3191"/>
                    <a:pt x="1586912" y="8870"/>
                  </a:cubicBezTo>
                  <a:cubicBezTo>
                    <a:pt x="1592591" y="14550"/>
                    <a:pt x="1595782" y="22253"/>
                    <a:pt x="1595782" y="30285"/>
                  </a:cubicBezTo>
                  <a:lnTo>
                    <a:pt x="1595782" y="811954"/>
                  </a:lnTo>
                  <a:cubicBezTo>
                    <a:pt x="1595782" y="819986"/>
                    <a:pt x="1592591" y="827689"/>
                    <a:pt x="1586912" y="833369"/>
                  </a:cubicBezTo>
                  <a:cubicBezTo>
                    <a:pt x="1581232" y="839049"/>
                    <a:pt x="1573529" y="842239"/>
                    <a:pt x="1565497" y="842239"/>
                  </a:cubicBezTo>
                  <a:lnTo>
                    <a:pt x="30285" y="842239"/>
                  </a:lnTo>
                  <a:cubicBezTo>
                    <a:pt x="22253" y="842239"/>
                    <a:pt x="14550" y="839049"/>
                    <a:pt x="8870" y="833369"/>
                  </a:cubicBezTo>
                  <a:cubicBezTo>
                    <a:pt x="3191" y="827689"/>
                    <a:pt x="0" y="819986"/>
                    <a:pt x="0" y="811954"/>
                  </a:cubicBezTo>
                  <a:lnTo>
                    <a:pt x="0" y="30285"/>
                  </a:lnTo>
                  <a:cubicBezTo>
                    <a:pt x="0" y="22253"/>
                    <a:pt x="3191" y="14550"/>
                    <a:pt x="8870" y="8870"/>
                  </a:cubicBezTo>
                  <a:cubicBezTo>
                    <a:pt x="14550" y="3191"/>
                    <a:pt x="22253" y="0"/>
                    <a:pt x="30285" y="0"/>
                  </a:cubicBezTo>
                  <a:close/>
                </a:path>
              </a:pathLst>
            </a:custGeom>
            <a:solidFill>
              <a:srgbClr val="F8F8F8"/>
            </a:solidFill>
            <a:ln cap="rnd">
              <a:noFill/>
              <a:prstDash val="solid"/>
              <a:round/>
            </a:ln>
          </p:spPr>
          <p:txBody>
            <a:bodyPr/>
            <a:lstStyle/>
            <a:p>
              <a:endParaRPr lang="pt-BR"/>
            </a:p>
          </p:txBody>
        </p:sp>
        <p:sp>
          <p:nvSpPr>
            <p:cNvPr id="11" name="TextBox 11"/>
            <p:cNvSpPr txBox="1"/>
            <p:nvPr/>
          </p:nvSpPr>
          <p:spPr>
            <a:xfrm>
              <a:off x="0" y="-38100"/>
              <a:ext cx="1595782" cy="880339"/>
            </a:xfrm>
            <a:prstGeom prst="rect">
              <a:avLst/>
            </a:prstGeom>
          </p:spPr>
          <p:txBody>
            <a:bodyPr lIns="23543" tIns="23543" rIns="23543" bIns="23543" rtlCol="0" anchor="ctr"/>
            <a:lstStyle/>
            <a:p>
              <a:pPr algn="ctr">
                <a:lnSpc>
                  <a:spcPts val="1330"/>
                </a:lnSpc>
                <a:spcBef>
                  <a:spcPct val="0"/>
                </a:spcBef>
              </a:pPr>
              <a:endParaRPr sz="700"/>
            </a:p>
          </p:txBody>
        </p:sp>
      </p:grpSp>
      <p:grpSp>
        <p:nvGrpSpPr>
          <p:cNvPr id="12" name="Group 12"/>
          <p:cNvGrpSpPr/>
          <p:nvPr/>
        </p:nvGrpSpPr>
        <p:grpSpPr>
          <a:xfrm>
            <a:off x="4638502" y="2624205"/>
            <a:ext cx="3706677" cy="1956351"/>
            <a:chOff x="0" y="0"/>
            <a:chExt cx="1595782" cy="842239"/>
          </a:xfrm>
        </p:grpSpPr>
        <p:sp>
          <p:nvSpPr>
            <p:cNvPr id="13" name="Freeform 13"/>
            <p:cNvSpPr/>
            <p:nvPr/>
          </p:nvSpPr>
          <p:spPr>
            <a:xfrm>
              <a:off x="0" y="0"/>
              <a:ext cx="1595782" cy="842239"/>
            </a:xfrm>
            <a:custGeom>
              <a:avLst/>
              <a:gdLst/>
              <a:ahLst/>
              <a:cxnLst/>
              <a:rect l="l" t="t" r="r" b="b"/>
              <a:pathLst>
                <a:path w="1595782" h="842239">
                  <a:moveTo>
                    <a:pt x="30285" y="0"/>
                  </a:moveTo>
                  <a:lnTo>
                    <a:pt x="1565497" y="0"/>
                  </a:lnTo>
                  <a:cubicBezTo>
                    <a:pt x="1573529" y="0"/>
                    <a:pt x="1581232" y="3191"/>
                    <a:pt x="1586912" y="8870"/>
                  </a:cubicBezTo>
                  <a:cubicBezTo>
                    <a:pt x="1592591" y="14550"/>
                    <a:pt x="1595782" y="22253"/>
                    <a:pt x="1595782" y="30285"/>
                  </a:cubicBezTo>
                  <a:lnTo>
                    <a:pt x="1595782" y="811954"/>
                  </a:lnTo>
                  <a:cubicBezTo>
                    <a:pt x="1595782" y="819986"/>
                    <a:pt x="1592591" y="827689"/>
                    <a:pt x="1586912" y="833369"/>
                  </a:cubicBezTo>
                  <a:cubicBezTo>
                    <a:pt x="1581232" y="839049"/>
                    <a:pt x="1573529" y="842239"/>
                    <a:pt x="1565497" y="842239"/>
                  </a:cubicBezTo>
                  <a:lnTo>
                    <a:pt x="30285" y="842239"/>
                  </a:lnTo>
                  <a:cubicBezTo>
                    <a:pt x="22253" y="842239"/>
                    <a:pt x="14550" y="839049"/>
                    <a:pt x="8870" y="833369"/>
                  </a:cubicBezTo>
                  <a:cubicBezTo>
                    <a:pt x="3191" y="827689"/>
                    <a:pt x="0" y="819986"/>
                    <a:pt x="0" y="811954"/>
                  </a:cubicBezTo>
                  <a:lnTo>
                    <a:pt x="0" y="30285"/>
                  </a:lnTo>
                  <a:cubicBezTo>
                    <a:pt x="0" y="22253"/>
                    <a:pt x="3191" y="14550"/>
                    <a:pt x="8870" y="8870"/>
                  </a:cubicBezTo>
                  <a:cubicBezTo>
                    <a:pt x="14550" y="3191"/>
                    <a:pt x="22253" y="0"/>
                    <a:pt x="30285" y="0"/>
                  </a:cubicBezTo>
                  <a:close/>
                </a:path>
              </a:pathLst>
            </a:custGeom>
            <a:solidFill>
              <a:srgbClr val="F8F8F8"/>
            </a:solidFill>
          </p:spPr>
          <p:txBody>
            <a:bodyPr/>
            <a:lstStyle/>
            <a:p>
              <a:endParaRPr lang="pt-BR"/>
            </a:p>
          </p:txBody>
        </p:sp>
        <p:sp>
          <p:nvSpPr>
            <p:cNvPr id="14" name="TextBox 14"/>
            <p:cNvSpPr txBox="1"/>
            <p:nvPr/>
          </p:nvSpPr>
          <p:spPr>
            <a:xfrm>
              <a:off x="0" y="-38100"/>
              <a:ext cx="1595782" cy="880339"/>
            </a:xfrm>
            <a:prstGeom prst="rect">
              <a:avLst/>
            </a:prstGeom>
          </p:spPr>
          <p:txBody>
            <a:bodyPr lIns="23543" tIns="23543" rIns="23543" bIns="23543" rtlCol="0" anchor="ctr"/>
            <a:lstStyle/>
            <a:p>
              <a:pPr algn="ctr">
                <a:lnSpc>
                  <a:spcPts val="1330"/>
                </a:lnSpc>
              </a:pPr>
              <a:endParaRPr sz="700"/>
            </a:p>
          </p:txBody>
        </p:sp>
      </p:grpSp>
      <p:sp>
        <p:nvSpPr>
          <p:cNvPr id="15" name="Freeform 15"/>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16" name="TextBox 16"/>
          <p:cNvSpPr txBox="1"/>
          <p:nvPr/>
        </p:nvSpPr>
        <p:spPr>
          <a:xfrm>
            <a:off x="1664388" y="670496"/>
            <a:ext cx="1975545" cy="291555"/>
          </a:xfrm>
          <a:prstGeom prst="rect">
            <a:avLst/>
          </a:prstGeom>
        </p:spPr>
        <p:txBody>
          <a:bodyPr lIns="0" tIns="0" rIns="0" bIns="0" rtlCol="0" anchor="t">
            <a:spAutoFit/>
          </a:bodyPr>
          <a:lstStyle/>
          <a:p>
            <a:pPr algn="ctr">
              <a:lnSpc>
                <a:spcPts val="2450"/>
              </a:lnSpc>
              <a:spcBef>
                <a:spcPct val="0"/>
              </a:spcBef>
            </a:pPr>
            <a:r>
              <a:rPr lang="en-US" sz="1750" b="1">
                <a:solidFill>
                  <a:srgbClr val="5D9E8D"/>
                </a:solidFill>
                <a:latin typeface="Montserrat Bold"/>
                <a:ea typeface="Montserrat Bold"/>
                <a:cs typeface="Montserrat Bold"/>
                <a:sym typeface="Montserrat Bold"/>
              </a:rPr>
              <a:t>Sustentabilidade</a:t>
            </a:r>
          </a:p>
        </p:txBody>
      </p:sp>
      <p:sp>
        <p:nvSpPr>
          <p:cNvPr id="17" name="TextBox 17"/>
          <p:cNvSpPr txBox="1"/>
          <p:nvPr/>
        </p:nvSpPr>
        <p:spPr>
          <a:xfrm>
            <a:off x="6019162" y="670496"/>
            <a:ext cx="945356" cy="291555"/>
          </a:xfrm>
          <a:prstGeom prst="rect">
            <a:avLst/>
          </a:prstGeom>
        </p:spPr>
        <p:txBody>
          <a:bodyPr lIns="0" tIns="0" rIns="0" bIns="0" rtlCol="0" anchor="t">
            <a:spAutoFit/>
          </a:bodyPr>
          <a:lstStyle/>
          <a:p>
            <a:pPr algn="ctr">
              <a:lnSpc>
                <a:spcPts val="2450"/>
              </a:lnSpc>
              <a:spcBef>
                <a:spcPct val="0"/>
              </a:spcBef>
            </a:pPr>
            <a:r>
              <a:rPr lang="en-US" sz="1750" b="1">
                <a:solidFill>
                  <a:srgbClr val="5D9E8D"/>
                </a:solidFill>
                <a:latin typeface="Montserrat Bold"/>
                <a:ea typeface="Montserrat Bold"/>
                <a:cs typeface="Montserrat Bold"/>
                <a:sym typeface="Montserrat Bold"/>
              </a:rPr>
              <a:t>Clientes</a:t>
            </a:r>
          </a:p>
        </p:txBody>
      </p:sp>
      <p:sp>
        <p:nvSpPr>
          <p:cNvPr id="18" name="TextBox 18"/>
          <p:cNvSpPr txBox="1"/>
          <p:nvPr/>
        </p:nvSpPr>
        <p:spPr>
          <a:xfrm>
            <a:off x="2064587" y="2764630"/>
            <a:ext cx="1175147" cy="291555"/>
          </a:xfrm>
          <a:prstGeom prst="rect">
            <a:avLst/>
          </a:prstGeom>
        </p:spPr>
        <p:txBody>
          <a:bodyPr lIns="0" tIns="0" rIns="0" bIns="0" rtlCol="0" anchor="t">
            <a:spAutoFit/>
          </a:bodyPr>
          <a:lstStyle/>
          <a:p>
            <a:pPr algn="ctr">
              <a:lnSpc>
                <a:spcPts val="2450"/>
              </a:lnSpc>
              <a:spcBef>
                <a:spcPct val="0"/>
              </a:spcBef>
            </a:pPr>
            <a:r>
              <a:rPr lang="en-US" sz="1750" b="1">
                <a:solidFill>
                  <a:srgbClr val="5D9E8D"/>
                </a:solidFill>
                <a:latin typeface="Montserrat Bold"/>
                <a:ea typeface="Montserrat Bold"/>
                <a:cs typeface="Montserrat Bold"/>
                <a:sym typeface="Montserrat Bold"/>
              </a:rPr>
              <a:t>Processos</a:t>
            </a:r>
          </a:p>
        </p:txBody>
      </p:sp>
      <p:sp>
        <p:nvSpPr>
          <p:cNvPr id="19" name="TextBox 19"/>
          <p:cNvSpPr txBox="1"/>
          <p:nvPr/>
        </p:nvSpPr>
        <p:spPr>
          <a:xfrm>
            <a:off x="4917499" y="2777648"/>
            <a:ext cx="3148682" cy="280526"/>
          </a:xfrm>
          <a:prstGeom prst="rect">
            <a:avLst/>
          </a:prstGeom>
        </p:spPr>
        <p:txBody>
          <a:bodyPr lIns="0" tIns="0" rIns="0" bIns="0" rtlCol="0" anchor="t">
            <a:spAutoFit/>
          </a:bodyPr>
          <a:lstStyle/>
          <a:p>
            <a:pPr algn="ctr">
              <a:lnSpc>
                <a:spcPts val="2380"/>
              </a:lnSpc>
              <a:spcBef>
                <a:spcPct val="0"/>
              </a:spcBef>
            </a:pPr>
            <a:r>
              <a:rPr lang="en-US" sz="1700" b="1">
                <a:solidFill>
                  <a:srgbClr val="5D9E8D"/>
                </a:solidFill>
                <a:latin typeface="Montserrat Bold"/>
                <a:ea typeface="Montserrat Bold"/>
                <a:cs typeface="Montserrat Bold"/>
                <a:sym typeface="Montserrat Bold"/>
              </a:rPr>
              <a:t>Aprendizado e Crescimento</a:t>
            </a:r>
          </a:p>
        </p:txBody>
      </p:sp>
      <p:sp>
        <p:nvSpPr>
          <p:cNvPr id="20" name="TextBox 20"/>
          <p:cNvSpPr txBox="1"/>
          <p:nvPr/>
        </p:nvSpPr>
        <p:spPr>
          <a:xfrm>
            <a:off x="1298786" y="1138664"/>
            <a:ext cx="2706749" cy="1143005"/>
          </a:xfrm>
          <a:prstGeom prst="rect">
            <a:avLst/>
          </a:prstGeom>
        </p:spPr>
        <p:txBody>
          <a:bodyPr lIns="0" tIns="0" rIns="0" bIns="0" rtlCol="0" anchor="t">
            <a:spAutoFit/>
          </a:bodyPr>
          <a:lstStyle/>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Racionalizar custos e despesas financeiras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Aumentar receite operacional </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Captar recursos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Aumentar receita com convênios e particulares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Número de cirurgias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Receita com saúde</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Receita SUS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Receita convênio e particular</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Redução de despesa financeira</a:t>
            </a:r>
          </a:p>
        </p:txBody>
      </p:sp>
      <p:sp>
        <p:nvSpPr>
          <p:cNvPr id="21" name="TextBox 21"/>
          <p:cNvSpPr txBox="1"/>
          <p:nvPr/>
        </p:nvSpPr>
        <p:spPr>
          <a:xfrm>
            <a:off x="5138466" y="1129139"/>
            <a:ext cx="2706749" cy="601896"/>
          </a:xfrm>
          <a:prstGeom prst="rect">
            <a:avLst/>
          </a:prstGeom>
        </p:spPr>
        <p:txBody>
          <a:bodyPr lIns="0" tIns="0" rIns="0" bIns="0" rtlCol="0" anchor="t">
            <a:spAutoFit/>
          </a:bodyPr>
          <a:lstStyle/>
          <a:p>
            <a:pPr marL="183516" lvl="1" indent="-91758">
              <a:lnSpc>
                <a:spcPts val="1190"/>
              </a:lnSpc>
              <a:buFont typeface="Arial"/>
              <a:buChar char="•"/>
            </a:pPr>
            <a:r>
              <a:rPr lang="en-US" sz="850" b="1">
                <a:solidFill>
                  <a:srgbClr val="333333"/>
                </a:solidFill>
                <a:latin typeface="Poppins 1 Medium"/>
                <a:ea typeface="Poppins 1 Medium"/>
                <a:cs typeface="Poppins 1 Medium"/>
                <a:sym typeface="Poppins 1 Medium"/>
              </a:rPr>
              <a:t>Aumentar a Satisfação do Cliente</a:t>
            </a:r>
          </a:p>
          <a:p>
            <a:pPr marL="183516" lvl="1" indent="-91758">
              <a:lnSpc>
                <a:spcPts val="1190"/>
              </a:lnSpc>
              <a:buFont typeface="Arial"/>
              <a:buChar char="•"/>
            </a:pPr>
            <a:r>
              <a:rPr lang="en-US" sz="850" b="1">
                <a:solidFill>
                  <a:srgbClr val="333333"/>
                </a:solidFill>
                <a:latin typeface="Poppins 1 Medium"/>
                <a:ea typeface="Poppins 1 Medium"/>
                <a:cs typeface="Poppins 1 Medium"/>
                <a:sym typeface="Poppins 1 Medium"/>
              </a:rPr>
              <a:t>Fortalecer as relações entre médico e instituição</a:t>
            </a:r>
          </a:p>
          <a:p>
            <a:pPr marL="183516" lvl="1" indent="-91758">
              <a:lnSpc>
                <a:spcPts val="1190"/>
              </a:lnSpc>
              <a:buFont typeface="Arial"/>
              <a:buChar char="•"/>
            </a:pPr>
            <a:r>
              <a:rPr lang="en-US" sz="850" b="1">
                <a:solidFill>
                  <a:srgbClr val="333333"/>
                </a:solidFill>
                <a:latin typeface="Poppins 1 Medium"/>
                <a:ea typeface="Poppins 1 Medium"/>
                <a:cs typeface="Poppins 1 Medium"/>
                <a:sym typeface="Poppins 1 Medium"/>
              </a:rPr>
              <a:t>Implantar um modelo de comunicação interna e externa</a:t>
            </a:r>
          </a:p>
        </p:txBody>
      </p:sp>
      <p:sp>
        <p:nvSpPr>
          <p:cNvPr id="22" name="TextBox 22"/>
          <p:cNvSpPr txBox="1"/>
          <p:nvPr/>
        </p:nvSpPr>
        <p:spPr>
          <a:xfrm>
            <a:off x="1298786" y="3242785"/>
            <a:ext cx="2706749" cy="1143005"/>
          </a:xfrm>
          <a:prstGeom prst="rect">
            <a:avLst/>
          </a:prstGeom>
        </p:spPr>
        <p:txBody>
          <a:bodyPr lIns="0" tIns="0" rIns="0" bIns="0" rtlCol="0" anchor="t">
            <a:spAutoFit/>
          </a:bodyPr>
          <a:lstStyle/>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Aprimorar processos e controles operacionais</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Buscar certificação com foco no cuidado</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Implantar um modelo de governança clínica</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Implantar o plano diretor</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Garantir a segurança do paciente</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Taxa de mortalidade</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Média de permanência</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Alta até às 10h</a:t>
            </a:r>
          </a:p>
          <a:p>
            <a:pPr marL="154444" lvl="1" indent="-77222">
              <a:lnSpc>
                <a:spcPts val="1001"/>
              </a:lnSpc>
              <a:buFont typeface="Arial"/>
              <a:buChar char="•"/>
            </a:pPr>
            <a:r>
              <a:rPr lang="en-US" sz="715" b="1">
                <a:solidFill>
                  <a:srgbClr val="333333"/>
                </a:solidFill>
                <a:latin typeface="Poppins 1 Medium"/>
                <a:ea typeface="Poppins 1 Medium"/>
                <a:cs typeface="Poppins 1 Medium"/>
                <a:sym typeface="Poppins 1 Medium"/>
              </a:rPr>
              <a:t>Número de contas devolvidas</a:t>
            </a:r>
          </a:p>
        </p:txBody>
      </p:sp>
      <p:sp>
        <p:nvSpPr>
          <p:cNvPr id="23" name="TextBox 23"/>
          <p:cNvSpPr txBox="1"/>
          <p:nvPr/>
        </p:nvSpPr>
        <p:spPr>
          <a:xfrm>
            <a:off x="5138466" y="3436395"/>
            <a:ext cx="2706749" cy="755784"/>
          </a:xfrm>
          <a:prstGeom prst="rect">
            <a:avLst/>
          </a:prstGeom>
        </p:spPr>
        <p:txBody>
          <a:bodyPr lIns="0" tIns="0" rIns="0" bIns="0" rtlCol="0" anchor="t">
            <a:spAutoFit/>
          </a:bodyPr>
          <a:lstStyle/>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Atrair</a:t>
            </a:r>
            <a:r>
              <a:rPr lang="en-US" sz="850" b="1" dirty="0">
                <a:solidFill>
                  <a:srgbClr val="333333"/>
                </a:solidFill>
                <a:latin typeface="Poppins 1 Medium"/>
                <a:ea typeface="Poppins 1 Medium"/>
                <a:cs typeface="Poppins 1 Medium"/>
                <a:sym typeface="Poppins 1 Medium"/>
              </a:rPr>
              <a:t> e </a:t>
            </a:r>
            <a:r>
              <a:rPr lang="en-US" sz="850" b="1" dirty="0" err="1">
                <a:solidFill>
                  <a:srgbClr val="333333"/>
                </a:solidFill>
                <a:latin typeface="Poppins 1 Medium"/>
                <a:ea typeface="Poppins 1 Medium"/>
                <a:cs typeface="Poppins 1 Medium"/>
                <a:sym typeface="Poppins 1 Medium"/>
              </a:rPr>
              <a:t>reter</a:t>
            </a:r>
            <a:r>
              <a:rPr lang="en-US" sz="850" b="1" dirty="0">
                <a:solidFill>
                  <a:srgbClr val="333333"/>
                </a:solidFill>
                <a:latin typeface="Poppins 1 Medium"/>
                <a:ea typeface="Poppins 1 Medium"/>
                <a:cs typeface="Poppins 1 Medium"/>
                <a:sym typeface="Poppins 1 Medium"/>
              </a:rPr>
              <a:t> </a:t>
            </a:r>
            <a:r>
              <a:rPr lang="en-US" sz="850" b="1" dirty="0" err="1">
                <a:solidFill>
                  <a:srgbClr val="333333"/>
                </a:solidFill>
                <a:latin typeface="Poppins 1 Medium"/>
                <a:ea typeface="Poppins 1 Medium"/>
                <a:cs typeface="Poppins 1 Medium"/>
                <a:sym typeface="Poppins 1 Medium"/>
              </a:rPr>
              <a:t>talentos</a:t>
            </a:r>
            <a:endParaRPr lang="en-US" sz="850" b="1" dirty="0">
              <a:solidFill>
                <a:srgbClr val="333333"/>
              </a:solidFill>
              <a:latin typeface="Poppins 1 Medium"/>
              <a:ea typeface="Poppins 1 Medium"/>
              <a:cs typeface="Poppins 1 Medium"/>
              <a:sym typeface="Poppins 1 Medium"/>
            </a:endParaRPr>
          </a:p>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Desenvolver</a:t>
            </a:r>
            <a:r>
              <a:rPr lang="en-US" sz="850" b="1" dirty="0">
                <a:solidFill>
                  <a:srgbClr val="333333"/>
                </a:solidFill>
                <a:latin typeface="Poppins 1 Medium"/>
                <a:ea typeface="Poppins 1 Medium"/>
                <a:cs typeface="Poppins 1 Medium"/>
                <a:sym typeface="Poppins 1 Medium"/>
              </a:rPr>
              <a:t> </a:t>
            </a:r>
            <a:r>
              <a:rPr lang="en-US" sz="850" b="1" dirty="0" err="1">
                <a:solidFill>
                  <a:srgbClr val="333333"/>
                </a:solidFill>
                <a:latin typeface="Poppins 1 Medium"/>
                <a:ea typeface="Poppins 1 Medium"/>
                <a:cs typeface="Poppins 1 Medium"/>
                <a:sym typeface="Poppins 1 Medium"/>
              </a:rPr>
              <a:t>pessoas</a:t>
            </a:r>
            <a:endParaRPr lang="en-US" sz="850" b="1" dirty="0">
              <a:solidFill>
                <a:srgbClr val="333333"/>
              </a:solidFill>
              <a:latin typeface="Poppins 1 Medium"/>
              <a:ea typeface="Poppins 1 Medium"/>
              <a:cs typeface="Poppins 1 Medium"/>
              <a:sym typeface="Poppins 1 Medium"/>
            </a:endParaRPr>
          </a:p>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Gerar</a:t>
            </a:r>
            <a:r>
              <a:rPr lang="en-US" sz="850" b="1" dirty="0">
                <a:solidFill>
                  <a:srgbClr val="333333"/>
                </a:solidFill>
                <a:latin typeface="Poppins 1 Medium"/>
                <a:ea typeface="Poppins 1 Medium"/>
                <a:cs typeface="Poppins 1 Medium"/>
                <a:sym typeface="Poppins 1 Medium"/>
              </a:rPr>
              <a:t> </a:t>
            </a:r>
            <a:r>
              <a:rPr lang="en-US" sz="850" b="1" dirty="0" err="1">
                <a:solidFill>
                  <a:srgbClr val="333333"/>
                </a:solidFill>
                <a:latin typeface="Poppins 1 Medium"/>
                <a:ea typeface="Poppins 1 Medium"/>
                <a:cs typeface="Poppins 1 Medium"/>
                <a:sym typeface="Poppins 1 Medium"/>
              </a:rPr>
              <a:t>conhecimento</a:t>
            </a:r>
            <a:r>
              <a:rPr lang="en-US" sz="850" b="1" dirty="0">
                <a:solidFill>
                  <a:srgbClr val="333333"/>
                </a:solidFill>
                <a:latin typeface="Poppins 1 Medium"/>
                <a:ea typeface="Poppins 1 Medium"/>
                <a:cs typeface="Poppins 1 Medium"/>
                <a:sym typeface="Poppins 1 Medium"/>
              </a:rPr>
              <a:t> para </a:t>
            </a:r>
            <a:r>
              <a:rPr lang="en-US" sz="850" b="1" dirty="0" err="1">
                <a:solidFill>
                  <a:srgbClr val="333333"/>
                </a:solidFill>
                <a:latin typeface="Poppins 1 Medium"/>
                <a:ea typeface="Poppins 1 Medium"/>
                <a:cs typeface="Poppins 1 Medium"/>
                <a:sym typeface="Poppins 1 Medium"/>
              </a:rPr>
              <a:t>profissionais</a:t>
            </a:r>
            <a:r>
              <a:rPr lang="en-US" sz="850" b="1" dirty="0">
                <a:solidFill>
                  <a:srgbClr val="333333"/>
                </a:solidFill>
                <a:latin typeface="Poppins 1 Medium"/>
                <a:ea typeface="Poppins 1 Medium"/>
                <a:cs typeface="Poppins 1 Medium"/>
                <a:sym typeface="Poppins 1 Medium"/>
              </a:rPr>
              <a:t> de </a:t>
            </a:r>
            <a:r>
              <a:rPr lang="en-US" sz="850" b="1" dirty="0" err="1">
                <a:solidFill>
                  <a:srgbClr val="333333"/>
                </a:solidFill>
                <a:latin typeface="Poppins 1 Medium"/>
                <a:ea typeface="Poppins 1 Medium"/>
                <a:cs typeface="Poppins 1 Medium"/>
                <a:sym typeface="Poppins 1 Medium"/>
              </a:rPr>
              <a:t>saúde</a:t>
            </a:r>
            <a:endParaRPr lang="en-US" sz="850" b="1" dirty="0">
              <a:solidFill>
                <a:srgbClr val="333333"/>
              </a:solidFill>
              <a:latin typeface="Poppins 1 Medium"/>
              <a:ea typeface="Poppins 1 Medium"/>
              <a:cs typeface="Poppins 1 Medium"/>
              <a:sym typeface="Poppins 1 Medium"/>
            </a:endParaRPr>
          </a:p>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Implantar</a:t>
            </a:r>
            <a:r>
              <a:rPr lang="en-US" sz="850" b="1" dirty="0">
                <a:solidFill>
                  <a:srgbClr val="333333"/>
                </a:solidFill>
                <a:latin typeface="Poppins 1 Medium"/>
                <a:ea typeface="Poppins 1 Medium"/>
                <a:cs typeface="Poppins 1 Medium"/>
                <a:sym typeface="Poppins 1 Medium"/>
              </a:rPr>
              <a:t> </a:t>
            </a:r>
            <a:r>
              <a:rPr lang="en-US" sz="850" b="1" dirty="0" err="1">
                <a:solidFill>
                  <a:srgbClr val="333333"/>
                </a:solidFill>
                <a:latin typeface="Poppins 1 Medium"/>
                <a:ea typeface="Poppins 1 Medium"/>
                <a:cs typeface="Poppins 1 Medium"/>
                <a:sym typeface="Poppins 1 Medium"/>
              </a:rPr>
              <a:t>sistema</a:t>
            </a:r>
            <a:r>
              <a:rPr lang="en-US" sz="850" b="1" dirty="0">
                <a:solidFill>
                  <a:srgbClr val="333333"/>
                </a:solidFill>
                <a:latin typeface="Poppins 1 Medium"/>
                <a:ea typeface="Poppins 1 Medium"/>
                <a:cs typeface="Poppins 1 Medium"/>
                <a:sym typeface="Poppins 1 Medium"/>
              </a:rPr>
              <a:t> para </a:t>
            </a:r>
            <a:r>
              <a:rPr lang="en-US" sz="850" b="1" dirty="0" err="1">
                <a:solidFill>
                  <a:srgbClr val="333333"/>
                </a:solidFill>
                <a:latin typeface="Poppins 1 Medium"/>
                <a:ea typeface="Poppins 1 Medium"/>
                <a:cs typeface="Poppins 1 Medium"/>
                <a:sym typeface="Poppins 1 Medium"/>
              </a:rPr>
              <a:t>confiabilidade</a:t>
            </a:r>
            <a:r>
              <a:rPr lang="en-US" sz="850" b="1" dirty="0">
                <a:solidFill>
                  <a:srgbClr val="333333"/>
                </a:solidFill>
                <a:latin typeface="Poppins 1 Medium"/>
                <a:ea typeface="Poppins 1 Medium"/>
                <a:cs typeface="Poppins 1 Medium"/>
                <a:sym typeface="Poppins 1 Medium"/>
              </a:rPr>
              <a:t> dos dados</a:t>
            </a:r>
          </a:p>
          <a:p>
            <a:pPr marL="183516" lvl="1" indent="-91758">
              <a:lnSpc>
                <a:spcPts val="1190"/>
              </a:lnSpc>
              <a:buFont typeface="Arial"/>
              <a:buChar char="•"/>
            </a:pPr>
            <a:r>
              <a:rPr lang="en-US" sz="850" b="1" dirty="0" err="1">
                <a:solidFill>
                  <a:srgbClr val="333333"/>
                </a:solidFill>
                <a:latin typeface="Poppins 1 Medium"/>
                <a:ea typeface="Poppins 1 Medium"/>
                <a:cs typeface="Poppins 1 Medium"/>
                <a:sym typeface="Poppins 1 Medium"/>
              </a:rPr>
              <a:t>Satisfação</a:t>
            </a:r>
            <a:r>
              <a:rPr lang="en-US" sz="850" b="1" dirty="0">
                <a:solidFill>
                  <a:srgbClr val="333333"/>
                </a:solidFill>
                <a:latin typeface="Poppins 1 Medium"/>
                <a:ea typeface="Poppins 1 Medium"/>
                <a:cs typeface="Poppins 1 Medium"/>
                <a:sym typeface="Poppins 1 Medium"/>
              </a:rPr>
              <a:t> do </a:t>
            </a:r>
            <a:r>
              <a:rPr lang="en-US" sz="850" b="1" dirty="0" err="1">
                <a:solidFill>
                  <a:srgbClr val="333333"/>
                </a:solidFill>
                <a:latin typeface="Poppins 1 Medium"/>
                <a:ea typeface="Poppins 1 Medium"/>
                <a:cs typeface="Poppins 1 Medium"/>
                <a:sym typeface="Poppins 1 Medium"/>
              </a:rPr>
              <a:t>colaborador</a:t>
            </a:r>
            <a:r>
              <a:rPr lang="en-US" sz="850" b="1" dirty="0">
                <a:solidFill>
                  <a:srgbClr val="333333"/>
                </a:solidFill>
                <a:latin typeface="Poppins 1 Medium"/>
                <a:ea typeface="Poppins 1 Medium"/>
                <a:cs typeface="Poppins 1 Medium"/>
                <a:sym typeface="Poppins 1 Medium"/>
              </a:rPr>
              <a:t> </a:t>
            </a:r>
          </a:p>
        </p:txBody>
      </p:sp>
      <p:sp>
        <p:nvSpPr>
          <p:cNvPr id="24" name="CaixaDeTexto 23">
            <a:extLst>
              <a:ext uri="{FF2B5EF4-FFF2-40B4-BE49-F238E27FC236}">
                <a16:creationId xmlns:a16="http://schemas.microsoft.com/office/drawing/2014/main" id="{144405F7-CEB2-EE95-065A-AB6AF20BDA06}"/>
              </a:ext>
            </a:extLst>
          </p:cNvPr>
          <p:cNvSpPr txBox="1"/>
          <p:nvPr/>
        </p:nvSpPr>
        <p:spPr>
          <a:xfrm>
            <a:off x="3116547" y="-456"/>
            <a:ext cx="2901961" cy="375552"/>
          </a:xfrm>
          <a:prstGeom prst="rect">
            <a:avLst/>
          </a:prstGeom>
          <a:noFill/>
        </p:spPr>
        <p:txBody>
          <a:bodyPr wrap="square">
            <a:spAutoFit/>
          </a:bodyPr>
          <a:lstStyle/>
          <a:p>
            <a:pPr>
              <a:lnSpc>
                <a:spcPct val="150000"/>
              </a:lnSpc>
            </a:pPr>
            <a:r>
              <a:rPr lang="pt-BR" dirty="0"/>
              <a:t>Ações e Progressos/2024</a:t>
            </a:r>
          </a:p>
        </p:txBody>
      </p:sp>
    </p:spTree>
    <p:extLst>
      <p:ext uri="{BB962C8B-B14F-4D97-AF65-F5344CB8AC3E}">
        <p14:creationId xmlns:p14="http://schemas.microsoft.com/office/powerpoint/2010/main" val="778200793"/>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g2207dced901_1_485"/>
          <p:cNvPicPr preferRelativeResize="0"/>
          <p:nvPr/>
        </p:nvPicPr>
        <p:blipFill rotWithShape="1">
          <a:blip r:embed="rId3">
            <a:alphaModFix/>
          </a:blip>
          <a:srcRect/>
          <a:stretch/>
        </p:blipFill>
        <p:spPr>
          <a:xfrm>
            <a:off x="1096975" y="800875"/>
            <a:ext cx="6803201" cy="3700000"/>
          </a:xfrm>
          <a:prstGeom prst="rect">
            <a:avLst/>
          </a:prstGeom>
          <a:noFill/>
          <a:ln>
            <a:noFill/>
          </a:ln>
        </p:spPr>
      </p:pic>
      <p:sp>
        <p:nvSpPr>
          <p:cNvPr id="351" name="Google Shape;351;g2207dced901_1_485"/>
          <p:cNvSpPr txBox="1"/>
          <p:nvPr/>
        </p:nvSpPr>
        <p:spPr>
          <a:xfrm>
            <a:off x="793200" y="16115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Quality Assurance</a:t>
            </a:r>
            <a:endParaRPr sz="2025">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spTree>
    <p:extLst>
      <p:ext uri="{BB962C8B-B14F-4D97-AF65-F5344CB8AC3E}">
        <p14:creationId xmlns:p14="http://schemas.microsoft.com/office/powerpoint/2010/main" val="603336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2207dced901_1_490"/>
          <p:cNvSpPr txBox="1"/>
          <p:nvPr/>
        </p:nvSpPr>
        <p:spPr>
          <a:xfrm>
            <a:off x="786175" y="4120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Diferenciais Competitivos</a:t>
            </a: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sp>
        <p:nvSpPr>
          <p:cNvPr id="357" name="Google Shape;357;g2207dced901_1_490"/>
          <p:cNvSpPr/>
          <p:nvPr/>
        </p:nvSpPr>
        <p:spPr>
          <a:xfrm>
            <a:off x="-17250" y="4648200"/>
            <a:ext cx="9178500" cy="563400"/>
          </a:xfrm>
          <a:prstGeom prst="rect">
            <a:avLst/>
          </a:prstGeom>
          <a:solidFill>
            <a:srgbClr val="FFFFFF"/>
          </a:solidFill>
          <a:ln>
            <a:noFill/>
          </a:ln>
        </p:spPr>
        <p:txBody>
          <a:bodyPr spcFirstLastPara="1" wrap="square" lIns="91425" tIns="91425" rIns="91425" bIns="91425" anchor="ctr" anchorCtr="0">
            <a:noAutofit/>
          </a:bodyPr>
          <a:lstStyle/>
          <a:p>
            <a:pPr>
              <a:buSzPts val="1900"/>
            </a:pPr>
            <a:endParaRPr sz="1425"/>
          </a:p>
        </p:txBody>
      </p:sp>
      <p:pic>
        <p:nvPicPr>
          <p:cNvPr id="358" name="Google Shape;358;g2207dced901_1_490"/>
          <p:cNvPicPr preferRelativeResize="0"/>
          <p:nvPr/>
        </p:nvPicPr>
        <p:blipFill rotWithShape="1">
          <a:blip r:embed="rId3">
            <a:alphaModFix/>
          </a:blip>
          <a:srcRect/>
          <a:stretch/>
        </p:blipFill>
        <p:spPr>
          <a:xfrm>
            <a:off x="4049287" y="4714238"/>
            <a:ext cx="1045425" cy="431325"/>
          </a:xfrm>
          <a:prstGeom prst="rect">
            <a:avLst/>
          </a:prstGeom>
          <a:noFill/>
          <a:ln>
            <a:noFill/>
          </a:ln>
        </p:spPr>
      </p:pic>
      <p:graphicFrame>
        <p:nvGraphicFramePr>
          <p:cNvPr id="359" name="Google Shape;359;g2207dced901_1_490"/>
          <p:cNvGraphicFramePr/>
          <p:nvPr/>
        </p:nvGraphicFramePr>
        <p:xfrm>
          <a:off x="161927" y="618000"/>
          <a:ext cx="8806088" cy="4686455"/>
        </p:xfrm>
        <a:graphic>
          <a:graphicData uri="http://schemas.openxmlformats.org/drawingml/2006/table">
            <a:tbl>
              <a:tblPr>
                <a:noFill/>
              </a:tblPr>
              <a:tblGrid>
                <a:gridCol w="2328244">
                  <a:extLst>
                    <a:ext uri="{9D8B030D-6E8A-4147-A177-3AD203B41FA5}">
                      <a16:colId xmlns:a16="http://schemas.microsoft.com/office/drawing/2014/main" val="20000"/>
                    </a:ext>
                  </a:extLst>
                </a:gridCol>
                <a:gridCol w="1643194">
                  <a:extLst>
                    <a:ext uri="{9D8B030D-6E8A-4147-A177-3AD203B41FA5}">
                      <a16:colId xmlns:a16="http://schemas.microsoft.com/office/drawing/2014/main" val="20001"/>
                    </a:ext>
                  </a:extLst>
                </a:gridCol>
                <a:gridCol w="1393800">
                  <a:extLst>
                    <a:ext uri="{9D8B030D-6E8A-4147-A177-3AD203B41FA5}">
                      <a16:colId xmlns:a16="http://schemas.microsoft.com/office/drawing/2014/main" val="20002"/>
                    </a:ext>
                  </a:extLst>
                </a:gridCol>
                <a:gridCol w="3440850">
                  <a:extLst>
                    <a:ext uri="{9D8B030D-6E8A-4147-A177-3AD203B41FA5}">
                      <a16:colId xmlns:a16="http://schemas.microsoft.com/office/drawing/2014/main" val="20003"/>
                    </a:ext>
                  </a:extLst>
                </a:gridCol>
              </a:tblGrid>
              <a:tr h="464073">
                <a:tc>
                  <a:txBody>
                    <a:bodyPr/>
                    <a:lstStyle/>
                    <a:p>
                      <a:pPr marL="0" marR="0" lvl="0" indent="0" algn="ctr" rtl="0">
                        <a:lnSpc>
                          <a:spcPct val="115000"/>
                        </a:lnSpc>
                        <a:spcBef>
                          <a:spcPts val="0"/>
                        </a:spcBef>
                        <a:spcAft>
                          <a:spcPts val="0"/>
                        </a:spcAft>
                        <a:buClr>
                          <a:srgbClr val="000000"/>
                        </a:buClr>
                        <a:buSzPts val="1500"/>
                        <a:buFont typeface="Arial"/>
                        <a:buNone/>
                      </a:pPr>
                      <a:r>
                        <a:rPr lang="pt-BR" sz="1000" b="1" u="none" strike="noStrike" cap="none">
                          <a:solidFill>
                            <a:srgbClr val="FFFFFF"/>
                          </a:solidFill>
                          <a:latin typeface="Raleway"/>
                          <a:ea typeface="Raleway"/>
                          <a:cs typeface="Raleway"/>
                          <a:sym typeface="Raleway"/>
                        </a:rPr>
                        <a:t>Solução /</a:t>
                      </a:r>
                      <a:endParaRPr sz="1000" b="1" u="none" strike="noStrike" cap="none">
                        <a:solidFill>
                          <a:srgbClr val="FFFFFF"/>
                        </a:solidFill>
                        <a:latin typeface="Raleway"/>
                        <a:ea typeface="Raleway"/>
                        <a:cs typeface="Raleway"/>
                        <a:sym typeface="Raleway"/>
                      </a:endParaRPr>
                    </a:p>
                    <a:p>
                      <a:pPr marL="0" marR="0" lvl="0" indent="0" algn="ctr" rtl="0">
                        <a:lnSpc>
                          <a:spcPct val="115000"/>
                        </a:lnSpc>
                        <a:spcBef>
                          <a:spcPts val="0"/>
                        </a:spcBef>
                        <a:spcAft>
                          <a:spcPts val="0"/>
                        </a:spcAft>
                        <a:buClr>
                          <a:srgbClr val="000000"/>
                        </a:buClr>
                        <a:buSzPts val="1500"/>
                        <a:buFont typeface="Arial"/>
                        <a:buNone/>
                      </a:pPr>
                      <a:r>
                        <a:rPr lang="pt-BR" sz="1000" b="1" u="none" strike="noStrike" cap="none">
                          <a:solidFill>
                            <a:srgbClr val="FFFFFF"/>
                          </a:solidFill>
                          <a:latin typeface="Raleway"/>
                          <a:ea typeface="Raleway"/>
                          <a:cs typeface="Raleway"/>
                          <a:sym typeface="Raleway"/>
                        </a:rPr>
                        <a:t>Critérios para Precificação</a:t>
                      </a:r>
                      <a:endParaRPr sz="1000" b="1" u="none" strike="noStrike" cap="none">
                        <a:solidFill>
                          <a:srgbClr val="FFFFFF"/>
                        </a:solidFill>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4BACC6">
                          <a:alpha val="0"/>
                        </a:srgbClr>
                      </a:solidFill>
                      <a:prstDash val="solid"/>
                      <a:round/>
                      <a:headEnd type="none" w="sm" len="sm"/>
                      <a:tailEnd type="none" w="sm" len="sm"/>
                    </a:lnB>
                    <a:solidFill>
                      <a:srgbClr val="095B3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4BACC6">
                          <a:alpha val="0"/>
                        </a:srgbClr>
                      </a:solidFill>
                      <a:prstDash val="solid"/>
                      <a:round/>
                      <a:headEnd type="none" w="sm" len="sm"/>
                      <a:tailEnd type="none" w="sm" len="sm"/>
                    </a:lnB>
                    <a:solidFill>
                      <a:srgbClr val="095B3F"/>
                    </a:solidFill>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000" b="1" u="none" strike="noStrike" cap="none">
                          <a:solidFill>
                            <a:srgbClr val="FFFFFF"/>
                          </a:solidFill>
                          <a:latin typeface="Raleway"/>
                          <a:ea typeface="Raleway"/>
                          <a:cs typeface="Raleway"/>
                          <a:sym typeface="Raleway"/>
                        </a:rPr>
                        <a:t>Sistemas Mercado</a:t>
                      </a:r>
                      <a:endParaRPr sz="1000" b="1" u="none" strike="noStrike" cap="none">
                        <a:solidFill>
                          <a:srgbClr val="FFFFFF"/>
                        </a:solidFill>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4BACC6">
                          <a:alpha val="0"/>
                        </a:srgbClr>
                      </a:solidFill>
                      <a:prstDash val="solid"/>
                      <a:round/>
                      <a:headEnd type="none" w="sm" len="sm"/>
                      <a:tailEnd type="none" w="sm" len="sm"/>
                    </a:lnB>
                    <a:solidFill>
                      <a:srgbClr val="095B3F"/>
                    </a:solidFill>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000" b="1" u="none" strike="noStrike" cap="none">
                          <a:solidFill>
                            <a:srgbClr val="FFFFFF"/>
                          </a:solidFill>
                          <a:latin typeface="Raleway"/>
                          <a:ea typeface="Raleway"/>
                          <a:cs typeface="Raleway"/>
                          <a:sym typeface="Raleway"/>
                        </a:rPr>
                        <a:t>Observações</a:t>
                      </a:r>
                      <a:endParaRPr sz="1000" b="1" u="none" strike="noStrike" cap="none">
                        <a:solidFill>
                          <a:srgbClr val="FFFFFF"/>
                        </a:solidFill>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4BACC6">
                          <a:alpha val="0"/>
                        </a:srgbClr>
                      </a:solidFill>
                      <a:prstDash val="solid"/>
                      <a:round/>
                      <a:headEnd type="none" w="sm" len="sm"/>
                      <a:tailEnd type="none" w="sm" len="sm"/>
                    </a:lnB>
                    <a:solidFill>
                      <a:srgbClr val="095B3F"/>
                    </a:solidFill>
                  </a:tcPr>
                </a:tc>
                <a:extLst>
                  <a:ext uri="{0D108BD9-81ED-4DB2-BD59-A6C34878D82A}">
                    <a16:rowId xmlns:a16="http://schemas.microsoft.com/office/drawing/2014/main" val="10000"/>
                  </a:ext>
                </a:extLst>
              </a:tr>
              <a:tr h="43259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Licença do Sistema Hospitalar</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4BACC6">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LIVRE</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4BACC6">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 (Mensal)</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4BACC6">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As modalidades de licenciamento nas empresas variaram através dos anos.</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4BACC6">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28400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Licença de Software básico</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LIVRE</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 (Anual) </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Servidores pagos: Microsoft, Oracle, IBM etc. </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1183">
                <a:tc>
                  <a:txBody>
                    <a:bodyPr/>
                    <a:lstStyle/>
                    <a:p>
                      <a:pPr marL="0" marR="0" lvl="0" indent="0" algn="l" rtl="0">
                        <a:lnSpc>
                          <a:spcPct val="100000"/>
                        </a:lnSpc>
                        <a:spcBef>
                          <a:spcPts val="0"/>
                        </a:spcBef>
                        <a:spcAft>
                          <a:spcPts val="0"/>
                        </a:spcAft>
                        <a:buClr>
                          <a:srgbClr val="000000"/>
                        </a:buClr>
                        <a:buSzPts val="1300"/>
                        <a:buFont typeface="Arial"/>
                        <a:buNone/>
                      </a:pPr>
                      <a:r>
                        <a:rPr lang="pt-BR" sz="1000" b="1" u="none" strike="noStrike" cap="none">
                          <a:latin typeface="Raleway"/>
                          <a:ea typeface="Raleway"/>
                          <a:cs typeface="Raleway"/>
                          <a:sym typeface="Raleway"/>
                        </a:rPr>
                        <a:t>Implantação e Treinamento</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b="1" u="none" strike="noStrike" cap="none">
                          <a:latin typeface="Raleway"/>
                          <a:ea typeface="Raleway"/>
                          <a:cs typeface="Raleway"/>
                          <a:sym typeface="Raleway"/>
                        </a:rPr>
                        <a:t>$$$$</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b="1" u="none" strike="noStrike" cap="none">
                          <a:latin typeface="Raleway"/>
                          <a:ea typeface="Raleway"/>
                          <a:cs typeface="Raleway"/>
                          <a:sym typeface="Raleway"/>
                        </a:rPr>
                        <a:t>$$$</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b="1" u="none" strike="noStrike" cap="none">
                          <a:latin typeface="Raleway"/>
                          <a:ea typeface="Raleway"/>
                          <a:cs typeface="Raleway"/>
                          <a:sym typeface="Raleway"/>
                        </a:rPr>
                        <a:t>AGHUse é o único que faz a transferência da tecnologia para o parceiro durante a implantação do sistema</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58118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Desenvolvimento de Melhorias e Expansão para Novas Unidades</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a:t>
                      </a:r>
                      <a:endParaRPr sz="1000" u="none" strike="noStrike" cap="none">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(desenvolvimento com a comunidade)</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a:t>
                      </a:r>
                      <a:endParaRPr sz="1000" u="none" strike="noStrike" cap="none">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(Sob demanda)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AGHUse é o único que prepara a equipe técnica de TI do parceiro para ter autonomia sobre a manutenção e evolução do próprio ambiente.</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3259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Consultoria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 (Sob demanda)</a:t>
                      </a:r>
                      <a:endParaRPr sz="1000" b="1"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 (Sob demanda)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Valor médio de mercado </a:t>
                      </a:r>
                      <a:endParaRPr sz="1000" u="none" strike="noStrike" cap="none">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R$150,00/hora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r h="810713">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Infraestrutura </a:t>
                      </a:r>
                      <a:endParaRPr sz="1000" u="none" strike="noStrike" cap="none">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Energia, Datacenter, Interfaces (Laboratório,  Radiologia, Dispensários), Certificação Digital</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gridSpan="2">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Depende de projeto específico</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c hMerge="1">
                  <a:txBody>
                    <a:bodyPr/>
                    <a:lstStyle/>
                    <a:p>
                      <a:endParaRPr lang="pt-BR"/>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latin typeface="Raleway"/>
                          <a:ea typeface="Raleway"/>
                          <a:cs typeface="Raleway"/>
                          <a:sym typeface="Raleway"/>
                        </a:rPr>
                        <a:t>Pode variar muito de acordo com a situação da informática (PCs, rede, servidores) em cada hospital</a:t>
                      </a:r>
                      <a:endParaRPr sz="1000" u="none" strike="noStrike" cap="none">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006894">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Interoperabilidade</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a:t>
                      </a:r>
                      <a:endParaRPr sz="100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(desenvolvimento com a comunidade)</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a:t>
                      </a:r>
                      <a:endParaRPr sz="100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(Sob demanda)</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AGHUse:</a:t>
                      </a:r>
                      <a:endParaRPr sz="100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 proporciona agilidade na troca de informações em função da padronização das estruturas de dados</a:t>
                      </a:r>
                      <a:endParaRPr sz="100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 economia sem perda de resultados</a:t>
                      </a:r>
                      <a:endParaRPr sz="100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pt-BR" sz="1000" u="none" strike="noStrike" cap="none">
                          <a:solidFill>
                            <a:srgbClr val="000000"/>
                          </a:solidFill>
                          <a:latin typeface="Raleway"/>
                          <a:ea typeface="Raleway"/>
                          <a:cs typeface="Raleway"/>
                          <a:sym typeface="Raleway"/>
                        </a:rPr>
                        <a:t>- aumento da confiabilidade e privacidade dos dados</a:t>
                      </a:r>
                      <a:endParaRPr sz="1000" u="none" strike="noStrike" cap="none">
                        <a:latin typeface="Raleway"/>
                        <a:ea typeface="Raleway"/>
                        <a:cs typeface="Raleway"/>
                        <a:sym typeface="Raleway"/>
                      </a:endParaRPr>
                    </a:p>
                  </a:txBody>
                  <a:tcPr marL="162750" marR="162750" marT="67706" marB="67706"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9EAD3"/>
                    </a:solidFill>
                  </a:tcPr>
                </a:tc>
                <a:extLst>
                  <a:ext uri="{0D108BD9-81ED-4DB2-BD59-A6C34878D82A}">
                    <a16:rowId xmlns:a16="http://schemas.microsoft.com/office/drawing/2014/main" val="10007"/>
                  </a:ext>
                </a:extLst>
              </a:tr>
            </a:tbl>
          </a:graphicData>
        </a:graphic>
      </p:graphicFrame>
      <p:pic>
        <p:nvPicPr>
          <p:cNvPr id="360" name="Google Shape;360;g2207dced901_1_490"/>
          <p:cNvPicPr preferRelativeResize="0"/>
          <p:nvPr/>
        </p:nvPicPr>
        <p:blipFill rotWithShape="1">
          <a:blip r:embed="rId4">
            <a:alphaModFix/>
          </a:blip>
          <a:srcRect/>
          <a:stretch/>
        </p:blipFill>
        <p:spPr>
          <a:xfrm>
            <a:off x="2819875" y="728878"/>
            <a:ext cx="1200250" cy="289250"/>
          </a:xfrm>
          <a:prstGeom prst="rect">
            <a:avLst/>
          </a:prstGeom>
          <a:noFill/>
          <a:ln>
            <a:noFill/>
          </a:ln>
        </p:spPr>
      </p:pic>
    </p:spTree>
    <p:extLst>
      <p:ext uri="{BB962C8B-B14F-4D97-AF65-F5344CB8AC3E}">
        <p14:creationId xmlns:p14="http://schemas.microsoft.com/office/powerpoint/2010/main" val="221746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Atualizações</a:t>
            </a:r>
            <a:endParaRPr/>
          </a:p>
        </p:txBody>
      </p:sp>
      <p:sp>
        <p:nvSpPr>
          <p:cNvPr id="108" name="Google Shape;10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marR="0" lvl="0" indent="0" algn="just" rtl="0">
              <a:lnSpc>
                <a:spcPct val="100000"/>
              </a:lnSpc>
              <a:spcBef>
                <a:spcPts val="0"/>
              </a:spcBef>
              <a:spcAft>
                <a:spcPts val="0"/>
              </a:spcAft>
              <a:buNone/>
            </a:pPr>
            <a:endParaRPr sz="1100" b="1" dirty="0">
              <a:solidFill>
                <a:srgbClr val="777777"/>
              </a:solidFill>
              <a:highlight>
                <a:srgbClr val="FFFFFF"/>
              </a:highlight>
            </a:endParaRPr>
          </a:p>
          <a:p>
            <a:pPr marL="0" marR="0" lvl="0" indent="0" algn="just" rtl="0">
              <a:lnSpc>
                <a:spcPct val="100000"/>
              </a:lnSpc>
              <a:spcBef>
                <a:spcPts val="0"/>
              </a:spcBef>
              <a:spcAft>
                <a:spcPts val="0"/>
              </a:spcAft>
              <a:buNone/>
            </a:pPr>
            <a:endParaRPr sz="1100" b="1" dirty="0">
              <a:solidFill>
                <a:srgbClr val="777777"/>
              </a:solidFill>
              <a:highlight>
                <a:srgbClr val="FFFFFF"/>
              </a:highlight>
            </a:endParaRPr>
          </a:p>
          <a:p>
            <a:pPr marL="0" marR="0" lvl="0" indent="0" algn="just" rtl="0">
              <a:lnSpc>
                <a:spcPct val="100000"/>
              </a:lnSpc>
              <a:spcBef>
                <a:spcPts val="0"/>
              </a:spcBef>
              <a:spcAft>
                <a:spcPts val="0"/>
              </a:spcAft>
              <a:buNone/>
            </a:pPr>
            <a:r>
              <a:rPr lang="pt-BR" sz="1100" b="1" dirty="0">
                <a:solidFill>
                  <a:srgbClr val="777777"/>
                </a:solidFill>
                <a:highlight>
                  <a:srgbClr val="FFFFFF"/>
                </a:highlight>
              </a:rPr>
              <a:t>Postado em </a:t>
            </a:r>
            <a:r>
              <a:rPr lang="pt-BR" sz="1100" b="1" dirty="0">
                <a:solidFill>
                  <a:srgbClr val="777777"/>
                </a:solidFill>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100" b="1" dirty="0">
                <a:solidFill>
                  <a:srgbClr val="777777"/>
                </a:solidFill>
                <a:highlight>
                  <a:srgbClr val="FFFFFF"/>
                </a:highlight>
              </a:rPr>
              <a:t> por </a:t>
            </a:r>
            <a:r>
              <a:rPr lang="pt-BR" sz="1100" b="1" dirty="0">
                <a:solidFill>
                  <a:srgbClr val="777777"/>
                </a:solidFill>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100" b="1" dirty="0" err="1">
                <a:solidFill>
                  <a:srgbClr val="777777"/>
                </a:solidFill>
                <a:highlight>
                  <a:srgbClr val="FFFFFF"/>
                </a:highlight>
                <a:uFill>
                  <a:noFill/>
                </a:uFill>
                <a:hlinkClick r:id="rId4">
                  <a:extLst>
                    <a:ext uri="{A12FA001-AC4F-418D-AE19-62706E023703}">
                      <ahyp:hlinkClr xmlns:ahyp="http://schemas.microsoft.com/office/drawing/2018/hyperlinkcolor" val="tx"/>
                    </a:ext>
                  </a:extLst>
                </a:hlinkClick>
              </a:rPr>
              <a:t>Montalti</a:t>
            </a:r>
            <a:endParaRPr sz="1100" b="1" dirty="0">
              <a:solidFill>
                <a:srgbClr val="777777"/>
              </a:solidFill>
              <a:highlight>
                <a:srgbClr val="FFFFFF"/>
              </a:highlight>
            </a:endParaRPr>
          </a:p>
          <a:p>
            <a:pPr marL="0" marR="0" lvl="0" indent="0" algn="just" rtl="0">
              <a:lnSpc>
                <a:spcPct val="100000"/>
              </a:lnSpc>
              <a:spcBef>
                <a:spcPts val="0"/>
              </a:spcBef>
              <a:spcAft>
                <a:spcPts val="0"/>
              </a:spcAft>
              <a:buNone/>
            </a:pPr>
            <a:endParaRPr sz="1100" b="1" dirty="0">
              <a:solidFill>
                <a:srgbClr val="777777"/>
              </a:solidFill>
              <a:highlight>
                <a:srgbClr val="FFFFFF"/>
              </a:highlight>
            </a:endParaRPr>
          </a:p>
          <a:p>
            <a:pPr marL="0" marR="0" lvl="0" indent="0" algn="just" rtl="0">
              <a:lnSpc>
                <a:spcPct val="100000"/>
              </a:lnSpc>
              <a:spcBef>
                <a:spcPts val="0"/>
              </a:spcBef>
              <a:spcAft>
                <a:spcPts val="0"/>
              </a:spcAft>
              <a:buNone/>
            </a:pPr>
            <a:r>
              <a:rPr lang="pt-BR" sz="1100" b="1" u="sng" dirty="0">
                <a:solidFill>
                  <a:srgbClr val="777777"/>
                </a:solidFill>
                <a:highlight>
                  <a:srgbClr val="FFFFFF"/>
                </a:highlight>
              </a:rPr>
              <a:t>Resumo: </a:t>
            </a:r>
            <a:r>
              <a:rPr lang="pt-BR" sz="1100" dirty="0">
                <a:solidFill>
                  <a:srgbClr val="777777"/>
                </a:solidFill>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100" dirty="0" err="1">
                <a:solidFill>
                  <a:srgbClr val="777777"/>
                </a:solidFill>
                <a:highlight>
                  <a:srgbClr val="FFFFFF"/>
                </a:highlight>
              </a:rPr>
              <a:t>AGHUse</a:t>
            </a:r>
            <a:r>
              <a:rPr lang="pt-BR" sz="1100" dirty="0">
                <a:solidFill>
                  <a:srgbClr val="777777"/>
                </a:solidFill>
                <a:highlight>
                  <a:srgbClr val="FFFFFF"/>
                </a:highlight>
              </a:rPr>
              <a:t>, um sistema de gestão em saúde que deverá ser adotada pela SES.</a:t>
            </a:r>
            <a:endParaRPr sz="1399" u="sng" dirty="0">
              <a:solidFill>
                <a:schemeClr val="hlink"/>
              </a:solidFill>
            </a:endParaRPr>
          </a:p>
          <a:p>
            <a:pPr marL="0" marR="0" lvl="0" indent="0" algn="just" rtl="0">
              <a:lnSpc>
                <a:spcPct val="100000"/>
              </a:lnSpc>
              <a:spcBef>
                <a:spcPts val="0"/>
              </a:spcBef>
              <a:spcAft>
                <a:spcPts val="0"/>
              </a:spcAft>
              <a:buNone/>
            </a:pPr>
            <a:r>
              <a:rPr lang="pt-BR" sz="1399" u="sng" dirty="0">
                <a:solidFill>
                  <a:schemeClr val="hlink"/>
                </a:solidFill>
                <a:hlinkClick r:id="rId3"/>
              </a:rPr>
              <a:t>https://hc.unicamp.br/newsite_noticia_643_hc-apresenta-aghuse-para-representante-da-secretaria-de-estado-da-saude/</a:t>
            </a:r>
            <a:endParaRPr sz="1399" u="sng" dirty="0">
              <a:solidFill>
                <a:schemeClr val="hlink"/>
              </a:solidFill>
            </a:endParaRPr>
          </a:p>
          <a:p>
            <a:pPr marL="0" lvl="0" indent="0" algn="l" rtl="0">
              <a:lnSpc>
                <a:spcPct val="100000"/>
              </a:lnSpc>
              <a:spcBef>
                <a:spcPts val="0"/>
              </a:spcBef>
              <a:spcAft>
                <a:spcPts val="0"/>
              </a:spcAft>
              <a:buNone/>
            </a:pPr>
            <a:endParaRPr sz="1399" u="sng" dirty="0">
              <a:solidFill>
                <a:schemeClr val="hlink"/>
              </a:solidFill>
            </a:endParaRPr>
          </a:p>
          <a:p>
            <a:pPr marL="0" lvl="0" indent="0" algn="l" rtl="0">
              <a:lnSpc>
                <a:spcPct val="100000"/>
              </a:lnSpc>
              <a:spcBef>
                <a:spcPts val="0"/>
              </a:spcBef>
              <a:spcAft>
                <a:spcPts val="0"/>
              </a:spcAft>
              <a:buNone/>
            </a:pPr>
            <a:endParaRPr sz="1399" u="sng" dirty="0">
              <a:solidFill>
                <a:schemeClr val="hlink"/>
              </a:solidFill>
            </a:endParaRPr>
          </a:p>
          <a:p>
            <a:pPr marL="0" lvl="0" indent="0" algn="l" rtl="0">
              <a:lnSpc>
                <a:spcPct val="100000"/>
              </a:lnSpc>
              <a:spcBef>
                <a:spcPts val="0"/>
              </a:spcBef>
              <a:spcAft>
                <a:spcPts val="0"/>
              </a:spcAft>
              <a:buNone/>
            </a:pPr>
            <a:endParaRPr sz="1399" u="sng" dirty="0">
              <a:solidFill>
                <a:schemeClr val="hlink"/>
              </a:solidFill>
            </a:endParaRPr>
          </a:p>
          <a:p>
            <a:pPr marL="0" lvl="0" indent="0" algn="l" rtl="0">
              <a:lnSpc>
                <a:spcPct val="100000"/>
              </a:lnSpc>
              <a:spcBef>
                <a:spcPts val="0"/>
              </a:spcBef>
              <a:spcAft>
                <a:spcPts val="0"/>
              </a:spcAft>
              <a:buNone/>
            </a:pPr>
            <a:endParaRPr sz="1100" dirty="0">
              <a:solidFill>
                <a:srgbClr val="777777"/>
              </a:solidFill>
              <a:highlight>
                <a:srgbClr val="FFFFFF"/>
              </a:highlight>
            </a:endParaRPr>
          </a:p>
          <a:p>
            <a:pPr marL="0" lvl="0" indent="0" algn="l" rtl="0">
              <a:spcBef>
                <a:spcPts val="0"/>
              </a:spcBef>
              <a:spcAft>
                <a:spcPts val="0"/>
              </a:spcAft>
              <a:buNone/>
            </a:pPr>
            <a:r>
              <a:rPr lang="pt-BR" sz="1100" b="1" i="1" dirty="0">
                <a:solidFill>
                  <a:srgbClr val="777777"/>
                </a:solidFill>
                <a:highlight>
                  <a:srgbClr val="FFFFFF"/>
                </a:highlight>
              </a:rPr>
              <a:t>27 de setembro, 2024</a:t>
            </a:r>
            <a:endParaRPr sz="1100" dirty="0">
              <a:solidFill>
                <a:srgbClr val="777777"/>
              </a:solidFill>
              <a:highlight>
                <a:srgbClr val="FFFFFF"/>
              </a:highlight>
            </a:endParaRPr>
          </a:p>
          <a:p>
            <a:pPr marL="0" lvl="0" indent="0" algn="just" rtl="0">
              <a:lnSpc>
                <a:spcPct val="100000"/>
              </a:lnSpc>
              <a:spcBef>
                <a:spcPts val="1200"/>
              </a:spcBef>
              <a:spcAft>
                <a:spcPts val="0"/>
              </a:spcAft>
              <a:buNone/>
            </a:pPr>
            <a:r>
              <a:rPr lang="pt-BR" sz="1100" b="1" u="sng" dirty="0">
                <a:solidFill>
                  <a:srgbClr val="777777"/>
                </a:solidFill>
                <a:highlight>
                  <a:srgbClr val="FFFFFF"/>
                </a:highlight>
              </a:rPr>
              <a:t>Resumo: </a:t>
            </a:r>
            <a:r>
              <a:rPr lang="pt-BR" sz="1100" dirty="0">
                <a:solidFill>
                  <a:srgbClr val="777777"/>
                </a:solidFill>
                <a:highlight>
                  <a:srgbClr val="FFFFFF"/>
                </a:highlight>
              </a:rPr>
              <a:t>A </a:t>
            </a:r>
            <a:r>
              <a:rPr lang="pt-BR" sz="1100" b="1" dirty="0">
                <a:solidFill>
                  <a:srgbClr val="777777"/>
                </a:solidFill>
                <a:highlight>
                  <a:srgbClr val="FFFFFF"/>
                </a:highlight>
              </a:rPr>
              <a:t>Unimed Central de Serviços e a Unimed Federação do Estado de Santa Catarina </a:t>
            </a:r>
            <a:r>
              <a:rPr lang="pt-BR" sz="1100" dirty="0">
                <a:solidFill>
                  <a:srgbClr val="777777"/>
                </a:solidFill>
                <a:highlight>
                  <a:srgbClr val="FFFFFF"/>
                </a:highlight>
              </a:rPr>
              <a:t>estiveram visitando o H</a:t>
            </a:r>
            <a:r>
              <a:rPr lang="pt-BR" sz="1100" b="1" dirty="0">
                <a:solidFill>
                  <a:srgbClr val="777777"/>
                </a:solidFill>
                <a:highlight>
                  <a:srgbClr val="FFFFFF"/>
                </a:highlight>
              </a:rPr>
              <a:t>ospital de Clínicas de Porto Alegre (HCPA), no dia 25 de setembro, </a:t>
            </a:r>
            <a:r>
              <a:rPr lang="pt-BR" sz="1100" dirty="0">
                <a:solidFill>
                  <a:srgbClr val="777777"/>
                </a:solidFill>
                <a:highlight>
                  <a:srgbClr val="FFFFFF"/>
                </a:highlight>
              </a:rPr>
              <a:t>para conhecer a o sistema Aplicativos para Gestão dos Hospitais Universitários (</a:t>
            </a:r>
            <a:r>
              <a:rPr lang="pt-BR" sz="1100" dirty="0" err="1">
                <a:solidFill>
                  <a:srgbClr val="777777"/>
                </a:solidFill>
                <a:highlight>
                  <a:srgbClr val="FFFFFF"/>
                </a:highlight>
              </a:rPr>
              <a:t>AGHUse</a:t>
            </a:r>
            <a:r>
              <a:rPr lang="pt-BR" sz="1100" dirty="0">
                <a:solidFill>
                  <a:srgbClr val="777777"/>
                </a:solidFill>
                <a:highlight>
                  <a:srgbClr val="FFFFFF"/>
                </a:highlight>
              </a:rPr>
              <a:t>). Com essa visita, a Unimed Central reafirma seu compromisso com sua Filosofia Corporativa, que busca fomentar o desenvolvimento, promover a economia, prestar serviços de excelência e oferecer soluções competitivas, consolidando-se como um agente inovador e facilitador para o desempenho de seus Cliente</a:t>
            </a:r>
            <a:r>
              <a:rPr lang="pt-BR" sz="1200" dirty="0">
                <a:solidFill>
                  <a:srgbClr val="5B5C65"/>
                </a:solidFill>
                <a:highlight>
                  <a:srgbClr val="FFFFFF"/>
                </a:highlight>
              </a:rPr>
              <a:t>s.</a:t>
            </a:r>
            <a:endParaRPr dirty="0"/>
          </a:p>
          <a:p>
            <a:pPr marL="0" lvl="0" indent="0" algn="l" rtl="0">
              <a:spcBef>
                <a:spcPts val="0"/>
              </a:spcBef>
              <a:spcAft>
                <a:spcPts val="0"/>
              </a:spcAft>
              <a:buNone/>
            </a:pPr>
            <a:r>
              <a:rPr lang="pt-BR" sz="1399" u="sng" dirty="0">
                <a:solidFill>
                  <a:schemeClr val="hlink"/>
                </a:solidFill>
                <a:hlinkClick r:id="rId5"/>
              </a:rPr>
              <a:t>https://www.unimed.coop.br/site/web/centralrs/-/unimed-central-e-unimed-santa-catarina-visitam-hospital-de-cl%C3%ADnicas-para-conhecer-o-sistema-aghuse</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solidFill>
                  <a:srgbClr val="0000FF"/>
                </a:solidFill>
              </a:rPr>
              <a:t>Membros Atuais da </a:t>
            </a:r>
            <a:r>
              <a:rPr lang="pt-BR" dirty="0" err="1">
                <a:solidFill>
                  <a:srgbClr val="0000FF"/>
                </a:solidFill>
              </a:rPr>
              <a:t>Comunicade</a:t>
            </a:r>
            <a:r>
              <a:rPr lang="pt-BR" dirty="0">
                <a:solidFill>
                  <a:srgbClr val="0000FF"/>
                </a:solidFill>
              </a:rPr>
              <a:t> de Desenvolvimento </a:t>
            </a:r>
            <a:endParaRPr dirty="0">
              <a:solidFill>
                <a:srgbClr val="0000FF"/>
              </a:solidFill>
            </a:endParaRPr>
          </a:p>
        </p:txBody>
      </p:sp>
      <p:sp>
        <p:nvSpPr>
          <p:cNvPr id="102" name="Google Shape;102;p20"/>
          <p:cNvSpPr txBox="1">
            <a:spLocks noGrp="1"/>
          </p:cNvSpPr>
          <p:nvPr>
            <p:ph type="body" idx="1"/>
          </p:nvPr>
        </p:nvSpPr>
        <p:spPr>
          <a:xfrm>
            <a:off x="358600" y="1269725"/>
            <a:ext cx="8520600" cy="3416400"/>
          </a:xfrm>
          <a:prstGeom prst="rect">
            <a:avLst/>
          </a:prstGeom>
        </p:spPr>
        <p:txBody>
          <a:bodyPr spcFirstLastPara="1" wrap="square" lIns="91425" tIns="91425" rIns="91425" bIns="91425" anchor="t" anchorCtr="0">
            <a:normAutofit fontScale="92500" lnSpcReduction="10000"/>
          </a:bodyPr>
          <a:lstStyle/>
          <a:p>
            <a:pPr marL="647700" lvl="0" indent="-355600" algn="l" rtl="0">
              <a:spcBef>
                <a:spcPts val="500"/>
              </a:spcBef>
              <a:spcAft>
                <a:spcPts val="0"/>
              </a:spcAft>
              <a:buClr>
                <a:srgbClr val="6AA84F"/>
              </a:buClr>
              <a:buSzPts val="2000"/>
              <a:buChar char="■"/>
            </a:pPr>
            <a:r>
              <a:rPr lang="pt-BR" sz="2000" dirty="0">
                <a:solidFill>
                  <a:schemeClr val="accent2"/>
                </a:solidFill>
              </a:rPr>
              <a:t>Hospital de Clínicas de Porto Alegre (</a:t>
            </a:r>
            <a:r>
              <a:rPr lang="pt-BR" sz="2000" b="1" dirty="0">
                <a:solidFill>
                  <a:schemeClr val="accent2"/>
                </a:solidFill>
              </a:rPr>
              <a:t>HCPA</a:t>
            </a:r>
            <a:r>
              <a:rPr lang="pt-BR" sz="2000" dirty="0">
                <a:solidFill>
                  <a:schemeClr val="accent2"/>
                </a:solidFill>
              </a:rPr>
              <a:t>)</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Exército Brasileiro (</a:t>
            </a:r>
            <a:r>
              <a:rPr lang="pt-BR" sz="2000" b="1" dirty="0">
                <a:solidFill>
                  <a:schemeClr val="accent2"/>
                </a:solidFill>
              </a:rPr>
              <a:t>EB</a:t>
            </a:r>
            <a:r>
              <a:rPr lang="pt-BR" sz="2000" dirty="0">
                <a:solidFill>
                  <a:schemeClr val="accent2"/>
                </a:solidFill>
              </a:rPr>
              <a:t>) </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Força Aérea Brasileira (</a:t>
            </a:r>
            <a:r>
              <a:rPr lang="pt-BR" sz="2000" b="1" dirty="0">
                <a:solidFill>
                  <a:schemeClr val="accent2"/>
                </a:solidFill>
              </a:rPr>
              <a:t>FAB</a:t>
            </a:r>
            <a:r>
              <a:rPr lang="pt-BR" sz="2000" dirty="0">
                <a:solidFill>
                  <a:schemeClr val="accent2"/>
                </a:solidFill>
              </a:rPr>
              <a:t>)</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Marinha do Brasil</a:t>
            </a:r>
            <a:r>
              <a:rPr lang="pt-BR" sz="2000" b="1" dirty="0">
                <a:solidFill>
                  <a:schemeClr val="accent2"/>
                </a:solidFill>
              </a:rPr>
              <a:t> </a:t>
            </a:r>
            <a:r>
              <a:rPr lang="pt-BR" sz="2000" dirty="0">
                <a:solidFill>
                  <a:schemeClr val="accent2"/>
                </a:solidFill>
              </a:rPr>
              <a:t>(</a:t>
            </a:r>
            <a:r>
              <a:rPr lang="pt-BR" sz="2000" b="1" dirty="0">
                <a:solidFill>
                  <a:schemeClr val="accent2"/>
                </a:solidFill>
              </a:rPr>
              <a:t>MB</a:t>
            </a:r>
            <a:r>
              <a:rPr lang="pt-BR" sz="2000" dirty="0">
                <a:solidFill>
                  <a:schemeClr val="accent2"/>
                </a:solidFill>
              </a:rPr>
              <a:t>)</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Universidade Estadual de Campinas (</a:t>
            </a:r>
            <a:r>
              <a:rPr lang="pt-BR" sz="2000" b="1" dirty="0">
                <a:solidFill>
                  <a:schemeClr val="accent2"/>
                </a:solidFill>
              </a:rPr>
              <a:t>UNICAMP</a:t>
            </a:r>
            <a:r>
              <a:rPr lang="pt-BR" sz="2000" dirty="0">
                <a:solidFill>
                  <a:schemeClr val="accent2"/>
                </a:solidFill>
              </a:rPr>
              <a:t>)</a:t>
            </a:r>
            <a:endParaRPr sz="2000" dirty="0">
              <a:solidFill>
                <a:schemeClr val="accent2"/>
              </a:solidFill>
            </a:endParaRPr>
          </a:p>
          <a:p>
            <a:pPr marL="647700" marR="0" lvl="0" indent="-355600" algn="l" rtl="0">
              <a:lnSpc>
                <a:spcPct val="115000"/>
              </a:lnSpc>
              <a:spcBef>
                <a:spcPts val="0"/>
              </a:spcBef>
              <a:spcAft>
                <a:spcPts val="0"/>
              </a:spcAft>
              <a:buClr>
                <a:srgbClr val="6AA84F"/>
              </a:buClr>
              <a:buSzPts val="2000"/>
              <a:buChar char="■"/>
            </a:pPr>
            <a:r>
              <a:rPr lang="pt-BR" sz="2000" dirty="0">
                <a:solidFill>
                  <a:schemeClr val="accent2"/>
                </a:solidFill>
              </a:rPr>
              <a:t>Universidade Federal do Rio de Janeiro (</a:t>
            </a:r>
            <a:r>
              <a:rPr lang="pt-BR" sz="2000" b="1" dirty="0">
                <a:solidFill>
                  <a:schemeClr val="accent2"/>
                </a:solidFill>
              </a:rPr>
              <a:t>UFRJ</a:t>
            </a:r>
            <a:r>
              <a:rPr lang="pt-BR" sz="2000" dirty="0">
                <a:solidFill>
                  <a:schemeClr val="accent2"/>
                </a:solidFill>
              </a:rPr>
              <a:t>)</a:t>
            </a:r>
            <a:endParaRPr sz="2000" dirty="0">
              <a:solidFill>
                <a:schemeClr val="accent2"/>
              </a:solidFill>
            </a:endParaRPr>
          </a:p>
          <a:p>
            <a:pPr marL="647700" lvl="0" indent="-355600" algn="l" rtl="0">
              <a:spcBef>
                <a:spcPts val="0"/>
              </a:spcBef>
              <a:spcAft>
                <a:spcPts val="0"/>
              </a:spcAft>
              <a:buClr>
                <a:srgbClr val="6AA84F"/>
              </a:buClr>
              <a:buSzPts val="2000"/>
              <a:buChar char="■"/>
            </a:pPr>
            <a:r>
              <a:rPr lang="pt-BR" sz="2000" dirty="0">
                <a:solidFill>
                  <a:schemeClr val="accent2"/>
                </a:solidFill>
              </a:rPr>
              <a:t>Universidade Federal do Rio Grande do Sul (</a:t>
            </a:r>
            <a:r>
              <a:rPr lang="pt-BR" sz="2000" b="1" dirty="0">
                <a:solidFill>
                  <a:schemeClr val="accent2"/>
                </a:solidFill>
              </a:rPr>
              <a:t>UFRGS</a:t>
            </a:r>
            <a:r>
              <a:rPr lang="pt-BR" sz="2000" dirty="0">
                <a:solidFill>
                  <a:schemeClr val="accent2"/>
                </a:solidFill>
              </a:rPr>
              <a:t>)</a:t>
            </a:r>
            <a:endParaRPr sz="2000" dirty="0">
              <a:solidFill>
                <a:schemeClr val="accent2"/>
              </a:solidFill>
            </a:endParaRPr>
          </a:p>
          <a:p>
            <a:pPr marL="647700" lvl="0" indent="-355600" algn="l" rtl="0">
              <a:spcBef>
                <a:spcPts val="0"/>
              </a:spcBef>
              <a:spcAft>
                <a:spcPts val="0"/>
              </a:spcAft>
              <a:buClr>
                <a:srgbClr val="6AA84F"/>
              </a:buClr>
              <a:buSzPts val="2000"/>
              <a:buChar char="■"/>
            </a:pPr>
            <a:r>
              <a:rPr lang="pt-BR" sz="2000" dirty="0">
                <a:solidFill>
                  <a:schemeClr val="accent2"/>
                </a:solidFill>
              </a:rPr>
              <a:t>Secretaria de Saúde do Estado da Bahia (</a:t>
            </a:r>
            <a:r>
              <a:rPr lang="pt-BR" sz="2000" b="1" dirty="0">
                <a:solidFill>
                  <a:schemeClr val="accent2"/>
                </a:solidFill>
              </a:rPr>
              <a:t>SESAB</a:t>
            </a:r>
            <a:r>
              <a:rPr lang="pt-BR" sz="2000" dirty="0">
                <a:solidFill>
                  <a:schemeClr val="accent2"/>
                </a:solidFill>
              </a:rPr>
              <a:t>)</a:t>
            </a:r>
            <a:endParaRPr sz="2000" dirty="0">
              <a:solidFill>
                <a:schemeClr val="accent2"/>
              </a:solidFill>
            </a:endParaRPr>
          </a:p>
          <a:p>
            <a:pPr marL="647700" lvl="0" indent="-355600" algn="l" rtl="0">
              <a:spcBef>
                <a:spcPts val="0"/>
              </a:spcBef>
              <a:spcAft>
                <a:spcPts val="0"/>
              </a:spcAft>
              <a:buClr>
                <a:srgbClr val="6AA84F"/>
              </a:buClr>
              <a:buSzPts val="2000"/>
              <a:buChar char="■"/>
            </a:pPr>
            <a:r>
              <a:rPr lang="pt-BR" sz="2000" dirty="0">
                <a:solidFill>
                  <a:schemeClr val="accent2"/>
                </a:solidFill>
              </a:rPr>
              <a:t>Secretaria de Estado de Saúde de Mato Grosso (</a:t>
            </a:r>
            <a:r>
              <a:rPr lang="pt-BR" sz="2000" b="1" dirty="0">
                <a:solidFill>
                  <a:schemeClr val="accent2"/>
                </a:solidFill>
              </a:rPr>
              <a:t>SES-MT</a:t>
            </a:r>
            <a:r>
              <a:rPr lang="pt-BR" sz="2000" dirty="0">
                <a:solidFill>
                  <a:schemeClr val="accent2"/>
                </a:solidFill>
              </a:rPr>
              <a:t>)</a:t>
            </a:r>
            <a:endParaRPr sz="2000" dirty="0">
              <a:solidFill>
                <a:schemeClr val="accent2"/>
              </a:solidFill>
            </a:endParaRPr>
          </a:p>
          <a:p>
            <a:pPr marL="647700" lvl="0" indent="-355600" algn="l" rtl="0">
              <a:spcBef>
                <a:spcPts val="0"/>
              </a:spcBef>
              <a:spcAft>
                <a:spcPts val="0"/>
              </a:spcAft>
              <a:buClr>
                <a:schemeClr val="accent6"/>
              </a:buClr>
              <a:buSzPts val="2000"/>
              <a:buChar char="■"/>
            </a:pPr>
            <a:r>
              <a:rPr lang="pt-BR" sz="2000" b="1" i="1" dirty="0">
                <a:solidFill>
                  <a:schemeClr val="accent2"/>
                </a:solidFill>
              </a:rPr>
              <a:t>Iniciando Rondônia, Ceará, …</a:t>
            </a:r>
            <a:endParaRPr sz="2000" b="1" i="1" dirty="0">
              <a:solidFill>
                <a:schemeClr val="accen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207dced901_1_523"/>
          <p:cNvSpPr txBox="1"/>
          <p:nvPr/>
        </p:nvSpPr>
        <p:spPr>
          <a:xfrm>
            <a:off x="641150" y="95525"/>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Comunidade AGHUse - </a:t>
            </a:r>
            <a:r>
              <a:rPr lang="pt-BR" sz="2025">
                <a:solidFill>
                  <a:srgbClr val="47BF38"/>
                </a:solidFill>
                <a:latin typeface="Raleway Light"/>
                <a:ea typeface="Raleway Light"/>
                <a:cs typeface="Raleway Light"/>
                <a:sym typeface="Raleway Light"/>
              </a:rPr>
              <a:t>Implantações</a:t>
            </a:r>
            <a:endParaRPr sz="2025">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pic>
        <p:nvPicPr>
          <p:cNvPr id="387" name="Google Shape;387;g2207dced901_1_523" title="Projeto Implantação AGHUse em Hospitais (atualmente 101 hospitais) - mai/2019"/>
          <p:cNvPicPr preferRelativeResize="0"/>
          <p:nvPr/>
        </p:nvPicPr>
        <p:blipFill rotWithShape="1">
          <a:blip r:embed="rId3">
            <a:alphaModFix/>
          </a:blip>
          <a:srcRect/>
          <a:stretch/>
        </p:blipFill>
        <p:spPr>
          <a:xfrm>
            <a:off x="1354476" y="706026"/>
            <a:ext cx="6130955" cy="3790475"/>
          </a:xfrm>
          <a:prstGeom prst="rect">
            <a:avLst/>
          </a:prstGeom>
          <a:noFill/>
          <a:ln>
            <a:noFill/>
          </a:ln>
        </p:spPr>
      </p:pic>
    </p:spTree>
    <p:extLst>
      <p:ext uri="{BB962C8B-B14F-4D97-AF65-F5344CB8AC3E}">
        <p14:creationId xmlns:p14="http://schemas.microsoft.com/office/powerpoint/2010/main" val="3584352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2200" dirty="0"/>
              <a:t>Não é só Sistema de Software!</a:t>
            </a:r>
            <a:br>
              <a:rPr lang="pt-BR" sz="2200" dirty="0"/>
            </a:br>
            <a:r>
              <a:rPr lang="pt-BR" sz="2200" dirty="0"/>
              <a:t>Não é Projeto de TI</a:t>
            </a:r>
            <a:endParaRPr sz="2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207dced901_1_446"/>
          <p:cNvSpPr txBox="1"/>
          <p:nvPr/>
        </p:nvSpPr>
        <p:spPr>
          <a:xfrm>
            <a:off x="871600" y="24510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Concepção e Construção Multidisciplinar</a:t>
            </a: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grpSp>
        <p:nvGrpSpPr>
          <p:cNvPr id="313" name="Google Shape;313;g2207dced901_1_446"/>
          <p:cNvGrpSpPr/>
          <p:nvPr/>
        </p:nvGrpSpPr>
        <p:grpSpPr>
          <a:xfrm>
            <a:off x="1852464" y="998241"/>
            <a:ext cx="1334164" cy="1131989"/>
            <a:chOff x="1403648" y="2614695"/>
            <a:chExt cx="1334164" cy="1131989"/>
          </a:xfrm>
        </p:grpSpPr>
        <p:pic>
          <p:nvPicPr>
            <p:cNvPr id="314" name="Google Shape;314;g2207dced901_1_446" descr="Business People Symbols : Vector Art"/>
            <p:cNvPicPr preferRelativeResize="0"/>
            <p:nvPr/>
          </p:nvPicPr>
          <p:blipFill rotWithShape="1">
            <a:blip r:embed="rId3">
              <a:alphaModFix/>
            </a:blip>
            <a:srcRect t="50380" r="60271" b="25976"/>
            <a:stretch/>
          </p:blipFill>
          <p:spPr>
            <a:xfrm>
              <a:off x="1475656" y="2614695"/>
              <a:ext cx="1262156" cy="742297"/>
            </a:xfrm>
            <a:prstGeom prst="rect">
              <a:avLst/>
            </a:prstGeom>
            <a:noFill/>
            <a:ln>
              <a:noFill/>
            </a:ln>
          </p:spPr>
        </p:pic>
        <p:sp>
          <p:nvSpPr>
            <p:cNvPr id="315" name="Google Shape;315;g2207dced901_1_446"/>
            <p:cNvSpPr txBox="1"/>
            <p:nvPr/>
          </p:nvSpPr>
          <p:spPr>
            <a:xfrm>
              <a:off x="1403648" y="3284984"/>
              <a:ext cx="1317900" cy="461700"/>
            </a:xfrm>
            <a:prstGeom prst="rect">
              <a:avLst/>
            </a:prstGeom>
            <a:noFill/>
            <a:ln>
              <a:noFill/>
            </a:ln>
          </p:spPr>
          <p:txBody>
            <a:bodyPr spcFirstLastPara="1" wrap="square" lIns="91425" tIns="45694" rIns="91425" bIns="45694" anchor="t" anchorCtr="0">
              <a:noAutofit/>
            </a:bodyPr>
            <a:lstStyle/>
            <a:p>
              <a:pPr>
                <a:buSzPts val="3200"/>
              </a:pPr>
              <a:r>
                <a:rPr lang="pt-BR" sz="2400" b="1">
                  <a:solidFill>
                    <a:srgbClr val="17365D"/>
                  </a:solidFill>
                  <a:latin typeface="Calibri"/>
                  <a:ea typeface="Calibri"/>
                  <a:cs typeface="Calibri"/>
                  <a:sym typeface="Calibri"/>
                </a:rPr>
                <a:t>Gestores</a:t>
              </a:r>
              <a:endParaRPr sz="2400" b="1">
                <a:solidFill>
                  <a:srgbClr val="17365D"/>
                </a:solidFill>
                <a:latin typeface="Calibri"/>
                <a:ea typeface="Calibri"/>
                <a:cs typeface="Calibri"/>
                <a:sym typeface="Calibri"/>
              </a:endParaRPr>
            </a:p>
          </p:txBody>
        </p:sp>
      </p:grpSp>
      <p:grpSp>
        <p:nvGrpSpPr>
          <p:cNvPr id="316" name="Google Shape;316;g2207dced901_1_446"/>
          <p:cNvGrpSpPr/>
          <p:nvPr/>
        </p:nvGrpSpPr>
        <p:grpSpPr>
          <a:xfrm>
            <a:off x="5884912" y="1142257"/>
            <a:ext cx="2544300" cy="1644104"/>
            <a:chOff x="5148064" y="2636912"/>
            <a:chExt cx="2544300" cy="1644104"/>
          </a:xfrm>
        </p:grpSpPr>
        <p:pic>
          <p:nvPicPr>
            <p:cNvPr id="317" name="Google Shape;317;g2207dced901_1_446" descr="https://marinhealthnetwork.com/Syntra/images/img_multi-enterprise_model.png"/>
            <p:cNvPicPr preferRelativeResize="0"/>
            <p:nvPr/>
          </p:nvPicPr>
          <p:blipFill rotWithShape="1">
            <a:blip r:embed="rId4">
              <a:alphaModFix/>
            </a:blip>
            <a:srcRect l="38023" t="9817" r="2288" b="64698"/>
            <a:stretch/>
          </p:blipFill>
          <p:spPr>
            <a:xfrm>
              <a:off x="5292080" y="2636912"/>
              <a:ext cx="2276528" cy="936104"/>
            </a:xfrm>
            <a:prstGeom prst="rect">
              <a:avLst/>
            </a:prstGeom>
            <a:noFill/>
            <a:ln>
              <a:noFill/>
            </a:ln>
          </p:spPr>
        </p:pic>
        <p:sp>
          <p:nvSpPr>
            <p:cNvPr id="318" name="Google Shape;318;g2207dced901_1_446"/>
            <p:cNvSpPr txBox="1"/>
            <p:nvPr/>
          </p:nvSpPr>
          <p:spPr>
            <a:xfrm>
              <a:off x="5148064" y="3573016"/>
              <a:ext cx="2544300" cy="708000"/>
            </a:xfrm>
            <a:prstGeom prst="rect">
              <a:avLst/>
            </a:prstGeom>
            <a:noFill/>
            <a:ln>
              <a:noFill/>
            </a:ln>
          </p:spPr>
          <p:txBody>
            <a:bodyPr spcFirstLastPara="1" wrap="square" lIns="91425" tIns="45694" rIns="91425" bIns="45694" anchor="t" anchorCtr="0">
              <a:noAutofit/>
            </a:bodyPr>
            <a:lstStyle/>
            <a:p>
              <a:pPr algn="ctr">
                <a:buSzPts val="2700"/>
              </a:pPr>
              <a:r>
                <a:rPr lang="pt-BR" sz="2025" b="1">
                  <a:solidFill>
                    <a:srgbClr val="17365D"/>
                  </a:solidFill>
                  <a:latin typeface="Calibri"/>
                  <a:ea typeface="Calibri"/>
                  <a:cs typeface="Calibri"/>
                  <a:sym typeface="Calibri"/>
                </a:rPr>
                <a:t>Profissionais de saúde</a:t>
              </a:r>
              <a:endParaRPr sz="2025" b="1">
                <a:solidFill>
                  <a:srgbClr val="17365D"/>
                </a:solidFill>
                <a:latin typeface="Calibri"/>
                <a:ea typeface="Calibri"/>
                <a:cs typeface="Calibri"/>
                <a:sym typeface="Calibri"/>
              </a:endParaRPr>
            </a:p>
            <a:p>
              <a:pPr algn="ctr">
                <a:buSzPts val="2700"/>
              </a:pPr>
              <a:r>
                <a:rPr lang="pt-BR" sz="2025" b="1">
                  <a:solidFill>
                    <a:srgbClr val="17365D"/>
                  </a:solidFill>
                  <a:latin typeface="Calibri"/>
                  <a:ea typeface="Calibri"/>
                  <a:cs typeface="Calibri"/>
                  <a:sym typeface="Calibri"/>
                </a:rPr>
                <a:t>e de apoio</a:t>
              </a:r>
              <a:endParaRPr sz="2025" b="1">
                <a:solidFill>
                  <a:srgbClr val="17365D"/>
                </a:solidFill>
                <a:latin typeface="Calibri"/>
                <a:ea typeface="Calibri"/>
                <a:cs typeface="Calibri"/>
                <a:sym typeface="Calibri"/>
              </a:endParaRPr>
            </a:p>
          </p:txBody>
        </p:sp>
      </p:grpSp>
      <p:grpSp>
        <p:nvGrpSpPr>
          <p:cNvPr id="319" name="Google Shape;319;g2207dced901_1_446"/>
          <p:cNvGrpSpPr/>
          <p:nvPr/>
        </p:nvGrpSpPr>
        <p:grpSpPr>
          <a:xfrm>
            <a:off x="3580657" y="2870448"/>
            <a:ext cx="1800305" cy="1685836"/>
            <a:chOff x="3275856" y="3861048"/>
            <a:chExt cx="1800305" cy="1685836"/>
          </a:xfrm>
        </p:grpSpPr>
        <p:pic>
          <p:nvPicPr>
            <p:cNvPr id="320" name="Google Shape;320;g2207dced901_1_446" descr="https://marinhealthnetwork.com/Syntra/images/img_multi-enterprise_model.png"/>
            <p:cNvPicPr preferRelativeResize="0"/>
            <p:nvPr/>
          </p:nvPicPr>
          <p:blipFill rotWithShape="1">
            <a:blip r:embed="rId4">
              <a:alphaModFix/>
            </a:blip>
            <a:srcRect l="1765" t="9817" r="60911" b="64698"/>
            <a:stretch/>
          </p:blipFill>
          <p:spPr>
            <a:xfrm>
              <a:off x="3275856" y="3861048"/>
              <a:ext cx="1800305" cy="1183953"/>
            </a:xfrm>
            <a:prstGeom prst="rect">
              <a:avLst/>
            </a:prstGeom>
            <a:noFill/>
            <a:ln>
              <a:noFill/>
            </a:ln>
          </p:spPr>
        </p:pic>
        <p:sp>
          <p:nvSpPr>
            <p:cNvPr id="321" name="Google Shape;321;g2207dced901_1_446"/>
            <p:cNvSpPr txBox="1"/>
            <p:nvPr/>
          </p:nvSpPr>
          <p:spPr>
            <a:xfrm>
              <a:off x="3491880" y="5085184"/>
              <a:ext cx="1409400" cy="461700"/>
            </a:xfrm>
            <a:prstGeom prst="rect">
              <a:avLst/>
            </a:prstGeom>
            <a:noFill/>
            <a:ln>
              <a:noFill/>
            </a:ln>
          </p:spPr>
          <p:txBody>
            <a:bodyPr spcFirstLastPara="1" wrap="square" lIns="91425" tIns="45694" rIns="91425" bIns="45694" anchor="t" anchorCtr="0">
              <a:noAutofit/>
            </a:bodyPr>
            <a:lstStyle/>
            <a:p>
              <a:pPr>
                <a:buSzPts val="3200"/>
              </a:pPr>
              <a:r>
                <a:rPr lang="pt-BR" sz="2400" b="1">
                  <a:solidFill>
                    <a:srgbClr val="17365D"/>
                  </a:solidFill>
                  <a:latin typeface="Calibri"/>
                  <a:ea typeface="Calibri"/>
                  <a:cs typeface="Calibri"/>
                  <a:sym typeface="Calibri"/>
                </a:rPr>
                <a:t>Pacientes</a:t>
              </a:r>
              <a:endParaRPr sz="2400" b="1">
                <a:solidFill>
                  <a:srgbClr val="17365D"/>
                </a:solidFill>
                <a:latin typeface="Calibri"/>
                <a:ea typeface="Calibri"/>
                <a:cs typeface="Calibri"/>
                <a:sym typeface="Calibri"/>
              </a:endParaRPr>
            </a:p>
          </p:txBody>
        </p:sp>
      </p:grpSp>
      <p:cxnSp>
        <p:nvCxnSpPr>
          <p:cNvPr id="322" name="Google Shape;322;g2207dced901_1_446"/>
          <p:cNvCxnSpPr>
            <a:endCxn id="320" idx="0"/>
          </p:cNvCxnSpPr>
          <p:nvPr/>
        </p:nvCxnSpPr>
        <p:spPr>
          <a:xfrm flipH="1">
            <a:off x="4480809" y="1862448"/>
            <a:ext cx="1476000" cy="1008000"/>
          </a:xfrm>
          <a:prstGeom prst="curvedConnector2">
            <a:avLst/>
          </a:prstGeom>
          <a:noFill/>
          <a:ln w="25400" cap="flat" cmpd="sng">
            <a:solidFill>
              <a:srgbClr val="4F81BD"/>
            </a:solidFill>
            <a:prstDash val="solid"/>
            <a:round/>
            <a:headEnd type="stealth" w="med" len="med"/>
            <a:tailEnd type="stealth" w="med" len="med"/>
          </a:ln>
          <a:effectLst>
            <a:outerShdw blurRad="40000" dist="20000" dir="5400000" rotWithShape="0">
              <a:srgbClr val="000000">
                <a:alpha val="36470"/>
              </a:srgbClr>
            </a:outerShdw>
          </a:effectLst>
        </p:spPr>
      </p:cxnSp>
      <p:sp>
        <p:nvSpPr>
          <p:cNvPr id="323" name="Google Shape;323;g2207dced901_1_446"/>
          <p:cNvSpPr/>
          <p:nvPr/>
        </p:nvSpPr>
        <p:spPr>
          <a:xfrm>
            <a:off x="4732784" y="1934344"/>
            <a:ext cx="432000" cy="504000"/>
          </a:xfrm>
          <a:prstGeom prst="ellipse">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45694" rIns="91425" bIns="45694" anchor="ctr" anchorCtr="0">
            <a:noAutofit/>
          </a:bodyPr>
          <a:lstStyle/>
          <a:p>
            <a:pPr algn="ctr">
              <a:buSzPts val="2400"/>
            </a:pPr>
            <a:endParaRPr sz="1800">
              <a:solidFill>
                <a:srgbClr val="FFFFFF"/>
              </a:solidFill>
              <a:latin typeface="Calibri"/>
              <a:ea typeface="Calibri"/>
              <a:cs typeface="Calibri"/>
              <a:sym typeface="Calibri"/>
            </a:endParaRPr>
          </a:p>
        </p:txBody>
      </p:sp>
      <p:cxnSp>
        <p:nvCxnSpPr>
          <p:cNvPr id="324" name="Google Shape;324;g2207dced901_1_446"/>
          <p:cNvCxnSpPr>
            <a:endCxn id="314" idx="3"/>
          </p:cNvCxnSpPr>
          <p:nvPr/>
        </p:nvCxnSpPr>
        <p:spPr>
          <a:xfrm rot="10800000">
            <a:off x="3186628" y="1369389"/>
            <a:ext cx="1546200" cy="564975"/>
          </a:xfrm>
          <a:prstGeom prst="curvedConnector3">
            <a:avLst>
              <a:gd name="adj1" fmla="val 50000"/>
            </a:avLst>
          </a:prstGeom>
          <a:noFill/>
          <a:ln w="25400" cap="flat" cmpd="sng">
            <a:solidFill>
              <a:srgbClr val="4F81BD"/>
            </a:solidFill>
            <a:prstDash val="solid"/>
            <a:round/>
            <a:headEnd type="stealth" w="med" len="med"/>
            <a:tailEnd type="stealth" w="med" len="med"/>
          </a:ln>
          <a:effectLst>
            <a:outerShdw blurRad="40000" dist="20000" dir="5400000" rotWithShape="0">
              <a:srgbClr val="000000">
                <a:alpha val="36470"/>
              </a:srgbClr>
            </a:outerShdw>
          </a:effectLst>
        </p:spPr>
      </p:cxnSp>
      <p:sp>
        <p:nvSpPr>
          <p:cNvPr id="325" name="Google Shape;325;g2207dced901_1_446"/>
          <p:cNvSpPr/>
          <p:nvPr/>
        </p:nvSpPr>
        <p:spPr>
          <a:xfrm>
            <a:off x="5432003" y="3085208"/>
            <a:ext cx="1584300" cy="864000"/>
          </a:xfrm>
          <a:prstGeom prst="wedgeRoundRectCallout">
            <a:avLst>
              <a:gd name="adj1" fmla="val -2191"/>
              <a:gd name="adj2" fmla="val -169319"/>
              <a:gd name="adj3" fmla="val 16667"/>
            </a:avLst>
          </a:prstGeom>
          <a:solidFill>
            <a:srgbClr val="8CB3E3"/>
          </a:solidFill>
          <a:ln w="9525" cap="flat" cmpd="sng">
            <a:solidFill>
              <a:srgbClr val="4A7DBA"/>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45694" rIns="91425" bIns="45694" anchor="ctr" anchorCtr="0">
            <a:noAutofit/>
          </a:bodyPr>
          <a:lstStyle/>
          <a:p>
            <a:pPr algn="ctr">
              <a:buSzPts val="2400"/>
            </a:pPr>
            <a:r>
              <a:rPr lang="pt-BR" sz="1800" b="1">
                <a:solidFill>
                  <a:srgbClr val="17375E"/>
                </a:solidFill>
                <a:latin typeface="Calibri"/>
                <a:ea typeface="Calibri"/>
                <a:cs typeface="Calibri"/>
                <a:sym typeface="Calibri"/>
              </a:rPr>
              <a:t>Foco no cuidado</a:t>
            </a:r>
            <a:endParaRPr sz="1800" b="1">
              <a:solidFill>
                <a:srgbClr val="17375E"/>
              </a:solidFill>
              <a:latin typeface="Calibri"/>
              <a:ea typeface="Calibri"/>
              <a:cs typeface="Calibri"/>
              <a:sym typeface="Calibri"/>
            </a:endParaRPr>
          </a:p>
        </p:txBody>
      </p:sp>
      <p:sp>
        <p:nvSpPr>
          <p:cNvPr id="326" name="Google Shape;326;g2207dced901_1_446"/>
          <p:cNvSpPr/>
          <p:nvPr/>
        </p:nvSpPr>
        <p:spPr>
          <a:xfrm>
            <a:off x="628328" y="2510408"/>
            <a:ext cx="1584300" cy="864000"/>
          </a:xfrm>
          <a:prstGeom prst="wedgeRoundRectCallout">
            <a:avLst>
              <a:gd name="adj1" fmla="val 59862"/>
              <a:gd name="adj2" fmla="val -96997"/>
              <a:gd name="adj3" fmla="val 16667"/>
            </a:avLst>
          </a:prstGeom>
          <a:solidFill>
            <a:srgbClr val="8CB3E3"/>
          </a:solidFill>
          <a:ln w="9525" cap="flat" cmpd="sng">
            <a:solidFill>
              <a:srgbClr val="4A7DBA"/>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45694" rIns="91425" bIns="45694" anchor="ctr" anchorCtr="0">
            <a:noAutofit/>
          </a:bodyPr>
          <a:lstStyle/>
          <a:p>
            <a:pPr algn="ctr">
              <a:buSzPts val="2400"/>
            </a:pPr>
            <a:r>
              <a:rPr lang="pt-BR" sz="1800" b="1">
                <a:solidFill>
                  <a:srgbClr val="17375E"/>
                </a:solidFill>
                <a:latin typeface="Calibri"/>
                <a:ea typeface="Calibri"/>
                <a:cs typeface="Calibri"/>
                <a:sym typeface="Calibri"/>
              </a:rPr>
              <a:t>Informações acuradas</a:t>
            </a:r>
            <a:endParaRPr sz="1800" b="1">
              <a:solidFill>
                <a:srgbClr val="17375E"/>
              </a:solidFill>
              <a:latin typeface="Calibri"/>
              <a:ea typeface="Calibri"/>
              <a:cs typeface="Calibri"/>
              <a:sym typeface="Calibri"/>
            </a:endParaRPr>
          </a:p>
        </p:txBody>
      </p:sp>
    </p:spTree>
    <p:extLst>
      <p:ext uri="{BB962C8B-B14F-4D97-AF65-F5344CB8AC3E}">
        <p14:creationId xmlns:p14="http://schemas.microsoft.com/office/powerpoint/2010/main" val="1167767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5"/>
          <p:cNvPicPr preferRelativeResize="0"/>
          <p:nvPr/>
        </p:nvPicPr>
        <p:blipFill rotWithShape="1">
          <a:blip r:embed="rId3">
            <a:alphaModFix/>
          </a:blip>
          <a:srcRect/>
          <a:stretch/>
        </p:blipFill>
        <p:spPr>
          <a:xfrm>
            <a:off x="568076" y="1453874"/>
            <a:ext cx="3805801" cy="2324700"/>
          </a:xfrm>
          <a:prstGeom prst="rect">
            <a:avLst/>
          </a:prstGeom>
          <a:noFill/>
          <a:ln>
            <a:noFill/>
          </a:ln>
        </p:spPr>
      </p:pic>
      <p:pic>
        <p:nvPicPr>
          <p:cNvPr id="178" name="Google Shape;178;p25"/>
          <p:cNvPicPr preferRelativeResize="0"/>
          <p:nvPr/>
        </p:nvPicPr>
        <p:blipFill rotWithShape="1">
          <a:blip r:embed="rId4">
            <a:alphaModFix/>
          </a:blip>
          <a:srcRect t="25622"/>
          <a:stretch/>
        </p:blipFill>
        <p:spPr>
          <a:xfrm>
            <a:off x="4691354" y="1476063"/>
            <a:ext cx="3805800" cy="2280301"/>
          </a:xfrm>
          <a:prstGeom prst="rect">
            <a:avLst/>
          </a:prstGeom>
          <a:noFill/>
          <a:ln>
            <a:noFill/>
          </a:ln>
        </p:spPr>
      </p:pic>
      <p:sp>
        <p:nvSpPr>
          <p:cNvPr id="179" name="Google Shape;179;p25"/>
          <p:cNvSpPr txBox="1"/>
          <p:nvPr/>
        </p:nvSpPr>
        <p:spPr>
          <a:xfrm>
            <a:off x="871600" y="245100"/>
            <a:ext cx="75576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3000" b="0" i="0" u="none" strike="noStrike" cap="none">
                <a:solidFill>
                  <a:srgbClr val="47BF38"/>
                </a:solidFill>
                <a:latin typeface="Raleway Light"/>
                <a:ea typeface="Raleway Light"/>
                <a:cs typeface="Raleway Light"/>
                <a:sym typeface="Raleway Light"/>
              </a:rPr>
              <a:t>Concepção e Construção Multidisciplinar</a:t>
            </a:r>
            <a:endParaRPr sz="3000" b="0" i="0" u="none" strike="noStrike" cap="none">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1100"/>
              <a:buFont typeface="Arial"/>
              <a:buNone/>
            </a:pPr>
            <a:endParaRPr sz="3000" b="0" i="0" u="none" strike="noStrike" cap="none">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1100"/>
              <a:buFont typeface="Arial"/>
              <a:buNone/>
            </a:pPr>
            <a:endParaRPr sz="3000" b="0" i="0" u="none" strike="noStrike" cap="none">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2000"/>
              <a:buFont typeface="Arial"/>
              <a:buNone/>
            </a:pPr>
            <a:endParaRPr sz="3000" b="0" i="0" u="none" strike="noStrike" cap="none">
              <a:solidFill>
                <a:srgbClr val="47BF38"/>
              </a:solidFill>
              <a:latin typeface="Raleway Light"/>
              <a:ea typeface="Raleway Light"/>
              <a:cs typeface="Raleway Light"/>
              <a:sym typeface="Raleway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6"/>
          <p:cNvPicPr preferRelativeResize="0"/>
          <p:nvPr/>
        </p:nvPicPr>
        <p:blipFill rotWithShape="1">
          <a:blip r:embed="rId3">
            <a:alphaModFix/>
          </a:blip>
          <a:srcRect/>
          <a:stretch/>
        </p:blipFill>
        <p:spPr>
          <a:xfrm>
            <a:off x="381625" y="1210763"/>
            <a:ext cx="2619900" cy="2721974"/>
          </a:xfrm>
          <a:prstGeom prst="rect">
            <a:avLst/>
          </a:prstGeom>
          <a:noFill/>
          <a:ln>
            <a:noFill/>
          </a:ln>
        </p:spPr>
      </p:pic>
      <p:sp>
        <p:nvSpPr>
          <p:cNvPr id="185" name="Google Shape;185;p26"/>
          <p:cNvSpPr txBox="1"/>
          <p:nvPr/>
        </p:nvSpPr>
        <p:spPr>
          <a:xfrm>
            <a:off x="3224475" y="1149500"/>
            <a:ext cx="5242200" cy="266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pt-BR" sz="1800" b="0" i="0" u="none" strike="noStrike" cap="none">
                <a:solidFill>
                  <a:srgbClr val="095B3F"/>
                </a:solidFill>
                <a:latin typeface="Raleway"/>
                <a:ea typeface="Raleway"/>
                <a:cs typeface="Raleway"/>
                <a:sym typeface="Raleway"/>
              </a:rPr>
              <a:t>Ampliar a </a:t>
            </a:r>
            <a:r>
              <a:rPr lang="pt-BR" sz="1800" b="1">
                <a:solidFill>
                  <a:srgbClr val="095B3F"/>
                </a:solidFill>
                <a:latin typeface="Raleway"/>
                <a:ea typeface="Raleway"/>
                <a:cs typeface="Raleway"/>
                <a:sym typeface="Raleway"/>
              </a:rPr>
              <a:t>operação</a:t>
            </a:r>
            <a:r>
              <a:rPr lang="pt-BR" sz="1800">
                <a:solidFill>
                  <a:srgbClr val="095B3F"/>
                </a:solidFill>
                <a:latin typeface="Raleway"/>
                <a:ea typeface="Raleway"/>
                <a:cs typeface="Raleway"/>
                <a:sym typeface="Raleway"/>
              </a:rPr>
              <a:t> </a:t>
            </a:r>
            <a:r>
              <a:rPr lang="pt-BR" sz="1800" b="1" i="0" u="none" strike="noStrike" cap="none">
                <a:solidFill>
                  <a:srgbClr val="095B3F"/>
                </a:solidFill>
                <a:latin typeface="Raleway"/>
                <a:ea typeface="Raleway"/>
                <a:cs typeface="Raleway"/>
                <a:sym typeface="Raleway"/>
              </a:rPr>
              <a:t>sem restrição de fronteiras</a:t>
            </a:r>
            <a:r>
              <a:rPr lang="pt-BR" sz="1800" b="0" i="0" u="none" strike="noStrike" cap="none">
                <a:solidFill>
                  <a:srgbClr val="095B3F"/>
                </a:solidFill>
                <a:latin typeface="Raleway"/>
                <a:ea typeface="Raleway"/>
                <a:cs typeface="Raleway"/>
                <a:sym typeface="Raleway"/>
              </a:rPr>
              <a:t>, estimulando o </a:t>
            </a:r>
            <a:r>
              <a:rPr lang="pt-BR" sz="1800" b="1" i="0" u="none" strike="noStrike" cap="none">
                <a:solidFill>
                  <a:srgbClr val="095B3F"/>
                </a:solidFill>
                <a:latin typeface="Raleway"/>
                <a:ea typeface="Raleway"/>
                <a:cs typeface="Raleway"/>
                <a:sym typeface="Raleway"/>
              </a:rPr>
              <a:t>compartilhamento</a:t>
            </a:r>
            <a:r>
              <a:rPr lang="pt-BR" sz="1800" b="0" i="0" u="none" strike="noStrike" cap="none">
                <a:solidFill>
                  <a:srgbClr val="095B3F"/>
                </a:solidFill>
                <a:latin typeface="Raleway"/>
                <a:ea typeface="Raleway"/>
                <a:cs typeface="Raleway"/>
                <a:sym typeface="Raleway"/>
              </a:rPr>
              <a:t> de </a:t>
            </a:r>
            <a:r>
              <a:rPr lang="pt-BR" sz="1800" b="1" i="0" u="none" strike="noStrike" cap="none">
                <a:solidFill>
                  <a:srgbClr val="095B3F"/>
                </a:solidFill>
                <a:latin typeface="Raleway"/>
                <a:ea typeface="Raleway"/>
                <a:cs typeface="Raleway"/>
                <a:sym typeface="Raleway"/>
              </a:rPr>
              <a:t>conhecimentos e funcionalidades</a:t>
            </a:r>
            <a:r>
              <a:rPr lang="pt-BR" sz="1800" b="0" i="0" u="none" strike="noStrike" cap="none">
                <a:solidFill>
                  <a:srgbClr val="095B3F"/>
                </a:solidFill>
                <a:latin typeface="Raleway"/>
                <a:ea typeface="Raleway"/>
                <a:cs typeface="Raleway"/>
                <a:sym typeface="Raleway"/>
              </a:rPr>
              <a:t> entre os </a:t>
            </a:r>
            <a:r>
              <a:rPr lang="pt-BR" sz="1800">
                <a:solidFill>
                  <a:srgbClr val="095B3F"/>
                </a:solidFill>
                <a:latin typeface="Raleway"/>
                <a:ea typeface="Raleway"/>
                <a:cs typeface="Raleway"/>
                <a:sym typeface="Raleway"/>
              </a:rPr>
              <a:t>profissionais </a:t>
            </a:r>
            <a:r>
              <a:rPr lang="pt-BR" sz="1800" b="0" i="0" u="none" strike="noStrike" cap="none">
                <a:solidFill>
                  <a:srgbClr val="095B3F"/>
                </a:solidFill>
                <a:latin typeface="Raleway"/>
                <a:ea typeface="Raleway"/>
                <a:cs typeface="Raleway"/>
                <a:sym typeface="Raleway"/>
              </a:rPr>
              <a:t>e promovendo a </a:t>
            </a:r>
            <a:r>
              <a:rPr lang="pt-BR" sz="1800" b="1" i="0" u="none" strike="noStrike" cap="none">
                <a:solidFill>
                  <a:srgbClr val="095B3F"/>
                </a:solidFill>
                <a:latin typeface="Raleway"/>
                <a:ea typeface="Raleway"/>
                <a:cs typeface="Raleway"/>
                <a:sym typeface="Raleway"/>
              </a:rPr>
              <a:t>otimização dos custos</a:t>
            </a:r>
            <a:r>
              <a:rPr lang="pt-BR" sz="1800" b="0" i="0" u="none" strike="noStrike" cap="none">
                <a:solidFill>
                  <a:srgbClr val="095B3F"/>
                </a:solidFill>
                <a:latin typeface="Raleway"/>
                <a:ea typeface="Raleway"/>
                <a:cs typeface="Raleway"/>
                <a:sym typeface="Raleway"/>
              </a:rPr>
              <a:t> de </a:t>
            </a:r>
            <a:r>
              <a:rPr lang="pt-BR" sz="1800" b="1" i="0" u="none" strike="noStrike" cap="none">
                <a:solidFill>
                  <a:srgbClr val="095B3F"/>
                </a:solidFill>
                <a:latin typeface="Raleway"/>
                <a:ea typeface="Raleway"/>
                <a:cs typeface="Raleway"/>
                <a:sym typeface="Raleway"/>
              </a:rPr>
              <a:t>crescimento e sustentabilidade </a:t>
            </a:r>
            <a:endParaRPr sz="1800" b="1" i="0" u="none" strike="noStrike" cap="none">
              <a:solidFill>
                <a:srgbClr val="095B3F"/>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800"/>
              <a:buFont typeface="Arial"/>
              <a:buNone/>
            </a:pPr>
            <a:r>
              <a:rPr lang="pt-BR" sz="1800" b="1" i="0" u="none" strike="noStrike" cap="none">
                <a:solidFill>
                  <a:srgbClr val="095B3F"/>
                </a:solidFill>
                <a:latin typeface="Raleway"/>
                <a:ea typeface="Raleway"/>
                <a:cs typeface="Raleway"/>
                <a:sym typeface="Raleway"/>
              </a:rPr>
              <a:t>do </a:t>
            </a:r>
            <a:r>
              <a:rPr lang="pt-BR" sz="1800" b="1">
                <a:solidFill>
                  <a:srgbClr val="095B3F"/>
                </a:solidFill>
                <a:latin typeface="Raleway"/>
                <a:ea typeface="Raleway"/>
                <a:cs typeface="Raleway"/>
                <a:sym typeface="Raleway"/>
              </a:rPr>
              <a:t>Hospital</a:t>
            </a:r>
            <a:r>
              <a:rPr lang="pt-BR" sz="1800">
                <a:solidFill>
                  <a:srgbClr val="095B3F"/>
                </a:solidFill>
                <a:latin typeface="Raleway"/>
                <a:ea typeface="Raleway"/>
                <a:cs typeface="Raleway"/>
                <a:sym typeface="Raleway"/>
              </a:rPr>
              <a:t> </a:t>
            </a:r>
            <a:r>
              <a:rPr lang="pt-BR" sz="1800" b="0" i="0" u="none" strike="noStrike" cap="none">
                <a:solidFill>
                  <a:srgbClr val="095B3F"/>
                </a:solidFill>
                <a:latin typeface="Raleway"/>
                <a:ea typeface="Raleway"/>
                <a:cs typeface="Raleway"/>
                <a:sym typeface="Raleway"/>
              </a:rPr>
              <a:t>através do </a:t>
            </a:r>
            <a:endParaRPr sz="1800" b="0" i="0" u="none" strike="noStrike" cap="none">
              <a:solidFill>
                <a:srgbClr val="095B3F"/>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800"/>
              <a:buFont typeface="Arial"/>
              <a:buNone/>
            </a:pPr>
            <a:r>
              <a:rPr lang="pt-BR" sz="1800" b="1">
                <a:solidFill>
                  <a:srgbClr val="095B3F"/>
                </a:solidFill>
                <a:latin typeface="Raleway"/>
                <a:ea typeface="Raleway"/>
                <a:cs typeface="Raleway"/>
                <a:sym typeface="Raleway"/>
              </a:rPr>
              <a:t>comportamento </a:t>
            </a:r>
            <a:r>
              <a:rPr lang="pt-BR" sz="1800" b="1" i="0" u="none" strike="noStrike" cap="none">
                <a:solidFill>
                  <a:srgbClr val="095B3F"/>
                </a:solidFill>
                <a:latin typeface="Raleway"/>
                <a:ea typeface="Raleway"/>
                <a:cs typeface="Raleway"/>
                <a:sym typeface="Raleway"/>
              </a:rPr>
              <a:t>colaborativo e crescimento técnico-social.</a:t>
            </a:r>
            <a:endParaRPr sz="1800" b="1" i="0" u="none" strike="noStrike" cap="none">
              <a:solidFill>
                <a:srgbClr val="095B3F"/>
              </a:solidFill>
              <a:latin typeface="Raleway"/>
              <a:ea typeface="Raleway"/>
              <a:cs typeface="Raleway"/>
              <a:sym typeface="Raleway"/>
            </a:endParaRPr>
          </a:p>
        </p:txBody>
      </p:sp>
      <p:sp>
        <p:nvSpPr>
          <p:cNvPr id="186" name="Google Shape;186;p26"/>
          <p:cNvSpPr txBox="1"/>
          <p:nvPr/>
        </p:nvSpPr>
        <p:spPr>
          <a:xfrm>
            <a:off x="793200" y="384900"/>
            <a:ext cx="75576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3000" b="0" i="0" u="none" strike="noStrike" cap="none" dirty="0">
                <a:solidFill>
                  <a:srgbClr val="47BF38"/>
                </a:solidFill>
                <a:latin typeface="Raleway Light"/>
                <a:ea typeface="Raleway Light"/>
                <a:cs typeface="Raleway Light"/>
                <a:sym typeface="Raleway Light"/>
              </a:rPr>
              <a:t>COOPERAÇÃO </a:t>
            </a:r>
            <a:endParaRPr sz="3000" b="0" i="0" u="none" strike="noStrike" cap="none" dirty="0">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1100"/>
              <a:buFont typeface="Arial"/>
              <a:buNone/>
            </a:pPr>
            <a:endParaRPr sz="3000" b="0" i="0" u="none" strike="noStrike" cap="none" dirty="0">
              <a:solidFill>
                <a:srgbClr val="47BF38"/>
              </a:solidFill>
              <a:latin typeface="Raleway Light"/>
              <a:ea typeface="Raleway Light"/>
              <a:cs typeface="Raleway Light"/>
              <a:sym typeface="Raleway Light"/>
            </a:endParaRPr>
          </a:p>
          <a:p>
            <a:pPr marL="0" marR="0" lvl="0" indent="0" algn="l" rtl="0">
              <a:lnSpc>
                <a:spcPct val="100000"/>
              </a:lnSpc>
              <a:spcBef>
                <a:spcPts val="0"/>
              </a:spcBef>
              <a:spcAft>
                <a:spcPts val="0"/>
              </a:spcAft>
              <a:buClr>
                <a:srgbClr val="000000"/>
              </a:buClr>
              <a:buSzPts val="2000"/>
              <a:buFont typeface="Arial"/>
              <a:buNone/>
            </a:pPr>
            <a:endParaRPr sz="3000" b="0" i="0" u="none" strike="noStrike" cap="none" dirty="0">
              <a:solidFill>
                <a:srgbClr val="47BF38"/>
              </a:solidFill>
              <a:latin typeface="Raleway Light"/>
              <a:ea typeface="Raleway Light"/>
              <a:cs typeface="Raleway Light"/>
              <a:sym typeface="Raleway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pt-BR"/>
              <a:t>Tecnologias </a:t>
            </a:r>
            <a:endParaRPr/>
          </a:p>
        </p:txBody>
      </p:sp>
      <p:sp>
        <p:nvSpPr>
          <p:cNvPr id="703" name="Google Shape;703;p10"/>
          <p:cNvSpPr txBox="1">
            <a:spLocks noGrp="1"/>
          </p:cNvSpPr>
          <p:nvPr>
            <p:ph type="body" idx="1"/>
          </p:nvPr>
        </p:nvSpPr>
        <p:spPr>
          <a:xfrm>
            <a:off x="628650" y="1268016"/>
            <a:ext cx="7886700" cy="3364706"/>
          </a:xfrm>
          <a:prstGeom prst="rect">
            <a:avLst/>
          </a:prstGeom>
          <a:noFill/>
          <a:ln>
            <a:noFill/>
          </a:ln>
        </p:spPr>
        <p:txBody>
          <a:bodyPr spcFirstLastPara="1" wrap="square" lIns="68569" tIns="34275" rIns="68569" bIns="34275" anchor="t" anchorCtr="0">
            <a:normAutofit/>
          </a:bodyPr>
          <a:lstStyle/>
          <a:p>
            <a:pPr marL="0" indent="0">
              <a:spcBef>
                <a:spcPts val="0"/>
              </a:spcBef>
              <a:buSzPts val="2800"/>
              <a:buNone/>
            </a:pPr>
            <a:r>
              <a:rPr lang="pt-BR" dirty="0"/>
              <a:t>Controles nos processos desde o ingresso do paciente no hospital:</a:t>
            </a:r>
          </a:p>
          <a:p>
            <a:pPr marL="0" indent="0">
              <a:spcBef>
                <a:spcPts val="0"/>
              </a:spcBef>
              <a:buSzPts val="2800"/>
              <a:buNone/>
            </a:pPr>
            <a:endParaRPr lang="pt-BR" dirty="0"/>
          </a:p>
          <a:p>
            <a:pPr marL="0" indent="0">
              <a:spcBef>
                <a:spcPts val="0"/>
              </a:spcBef>
              <a:buSzPts val="2800"/>
              <a:buNone/>
            </a:pPr>
            <a:endParaRPr dirty="0"/>
          </a:p>
          <a:p>
            <a:pPr marL="514350" lvl="1" indent="-171450">
              <a:buSzPts val="2400"/>
            </a:pPr>
            <a:r>
              <a:rPr lang="pt-BR" dirty="0"/>
              <a:t>Uso de IA para análise de interações medicamentosas;</a:t>
            </a:r>
            <a:endParaRPr dirty="0"/>
          </a:p>
          <a:p>
            <a:pPr marL="514350" lvl="1" indent="-171450">
              <a:buSzPts val="2400"/>
            </a:pPr>
            <a:r>
              <a:rPr lang="pt-BR" dirty="0"/>
              <a:t>Automação de processos, tais como na integração com robôs de laboratório de análises clínicas;</a:t>
            </a:r>
            <a:endParaRPr dirty="0"/>
          </a:p>
          <a:p>
            <a:pPr marL="514350" lvl="1" indent="-171450">
              <a:buSzPts val="2400"/>
            </a:pPr>
            <a:r>
              <a:rPr lang="pt-BR" dirty="0"/>
              <a:t>Integração com beira leitos, armários inteligentes e outros...</a:t>
            </a:r>
            <a:endParaRPr dirty="0"/>
          </a:p>
          <a:p>
            <a:pPr marL="171450" indent="-38100">
              <a:buSzPts val="2800"/>
              <a:buNone/>
            </a:pPr>
            <a:endParaRPr dirty="0"/>
          </a:p>
        </p:txBody>
      </p:sp>
    </p:spTree>
    <p:extLst>
      <p:ext uri="{BB962C8B-B14F-4D97-AF65-F5344CB8AC3E}">
        <p14:creationId xmlns:p14="http://schemas.microsoft.com/office/powerpoint/2010/main" val="47997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TextBox 4"/>
          <p:cNvSpPr txBox="1"/>
          <p:nvPr/>
        </p:nvSpPr>
        <p:spPr>
          <a:xfrm>
            <a:off x="245573" y="995082"/>
            <a:ext cx="3363224" cy="269304"/>
          </a:xfrm>
          <a:prstGeom prst="rect">
            <a:avLst/>
          </a:prstGeom>
        </p:spPr>
        <p:txBody>
          <a:bodyPr lIns="0" tIns="0" rIns="0" bIns="0" rtlCol="0" anchor="t">
            <a:spAutoFit/>
          </a:bodyPr>
          <a:lstStyle/>
          <a:p>
            <a:pPr algn="ctr">
              <a:lnSpc>
                <a:spcPts val="2100"/>
              </a:lnSpc>
              <a:spcBef>
                <a:spcPct val="0"/>
              </a:spcBef>
            </a:pPr>
            <a:r>
              <a:rPr lang="en-US" sz="2000" b="1">
                <a:solidFill>
                  <a:srgbClr val="5D9E8D"/>
                </a:solidFill>
                <a:latin typeface="Poppins 1 Semi-Bold"/>
                <a:ea typeface="Poppins 1 Semi-Bold"/>
                <a:cs typeface="Poppins 1 Semi-Bold"/>
                <a:sym typeface="Poppins 1 Semi-Bold"/>
              </a:rPr>
              <a:t>Revisão do Organograma</a:t>
            </a:r>
          </a:p>
        </p:txBody>
      </p:sp>
      <p:sp>
        <p:nvSpPr>
          <p:cNvPr id="5" name="Freeform 5"/>
          <p:cNvSpPr/>
          <p:nvPr/>
        </p:nvSpPr>
        <p:spPr>
          <a:xfrm>
            <a:off x="4345610" y="93443"/>
            <a:ext cx="3716509" cy="4956615"/>
          </a:xfrm>
          <a:custGeom>
            <a:avLst/>
            <a:gdLst/>
            <a:ahLst/>
            <a:cxnLst/>
            <a:rect l="l" t="t" r="r" b="b"/>
            <a:pathLst>
              <a:path w="7433018" h="9913229">
                <a:moveTo>
                  <a:pt x="0" y="0"/>
                </a:moveTo>
                <a:lnTo>
                  <a:pt x="7433018" y="0"/>
                </a:lnTo>
                <a:lnTo>
                  <a:pt x="7433018" y="9913230"/>
                </a:lnTo>
                <a:lnTo>
                  <a:pt x="0" y="9913230"/>
                </a:lnTo>
                <a:lnTo>
                  <a:pt x="0" y="0"/>
                </a:lnTo>
                <a:close/>
              </a:path>
            </a:pathLst>
          </a:custGeom>
          <a:blipFill>
            <a:blip r:embed="rId5"/>
            <a:stretch>
              <a:fillRect l="-933"/>
            </a:stretch>
          </a:blipFill>
        </p:spPr>
        <p:txBody>
          <a:bodyPr/>
          <a:lstStyle/>
          <a:p>
            <a:endParaRPr lang="pt-BR"/>
          </a:p>
        </p:txBody>
      </p:sp>
      <p:sp>
        <p:nvSpPr>
          <p:cNvPr id="6" name="Freeform 6"/>
          <p:cNvSpPr/>
          <p:nvPr/>
        </p:nvSpPr>
        <p:spPr>
          <a:xfrm>
            <a:off x="795615" y="1543050"/>
            <a:ext cx="2263140" cy="2057400"/>
          </a:xfrm>
          <a:custGeom>
            <a:avLst/>
            <a:gdLst/>
            <a:ahLst/>
            <a:cxnLst/>
            <a:rect l="l" t="t" r="r" b="b"/>
            <a:pathLst>
              <a:path w="4526280" h="4114800">
                <a:moveTo>
                  <a:pt x="0" y="0"/>
                </a:moveTo>
                <a:lnTo>
                  <a:pt x="4526280" y="0"/>
                </a:lnTo>
                <a:lnTo>
                  <a:pt x="452628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Tree>
    <p:extLst>
      <p:ext uri="{BB962C8B-B14F-4D97-AF65-F5344CB8AC3E}">
        <p14:creationId xmlns:p14="http://schemas.microsoft.com/office/powerpoint/2010/main" val="1553183044"/>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2"/>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r>
              <a:rPr lang="pt-BR"/>
              <a:t>Automação do Laboratório e Integração com o Sistema</a:t>
            </a:r>
            <a:endParaRPr/>
          </a:p>
        </p:txBody>
      </p:sp>
      <p:pic>
        <p:nvPicPr>
          <p:cNvPr id="723" name="Google Shape;723;p32" descr="Uma imagem contendo no interior, teto, mesa, grande&#10;&#10;Descrição gerada automaticamente"/>
          <p:cNvPicPr preferRelativeResize="0"/>
          <p:nvPr/>
        </p:nvPicPr>
        <p:blipFill rotWithShape="1">
          <a:blip r:embed="rId3">
            <a:alphaModFix/>
          </a:blip>
          <a:srcRect/>
          <a:stretch/>
        </p:blipFill>
        <p:spPr>
          <a:xfrm>
            <a:off x="1754972" y="1828800"/>
            <a:ext cx="6060291" cy="2905125"/>
          </a:xfrm>
          <a:prstGeom prst="rect">
            <a:avLst/>
          </a:prstGeom>
          <a:noFill/>
          <a:ln>
            <a:noFill/>
          </a:ln>
        </p:spPr>
      </p:pic>
    </p:spTree>
    <p:extLst>
      <p:ext uri="{BB962C8B-B14F-4D97-AF65-F5344CB8AC3E}">
        <p14:creationId xmlns:p14="http://schemas.microsoft.com/office/powerpoint/2010/main" val="611064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3"/>
          <p:cNvSpPr txBox="1">
            <a:spLocks noGrp="1"/>
          </p:cNvSpPr>
          <p:nvPr>
            <p:ph type="title"/>
          </p:nvPr>
        </p:nvSpPr>
        <p:spPr>
          <a:xfrm>
            <a:off x="828675" y="352425"/>
            <a:ext cx="3743325" cy="654844"/>
          </a:xfrm>
          <a:prstGeom prst="rect">
            <a:avLst/>
          </a:prstGeom>
          <a:noFill/>
          <a:ln>
            <a:noFill/>
          </a:ln>
        </p:spPr>
        <p:txBody>
          <a:bodyPr spcFirstLastPara="1" wrap="square" lIns="68569" tIns="34275" rIns="68569" bIns="34275" anchor="ctr" anchorCtr="0">
            <a:normAutofit/>
          </a:bodyPr>
          <a:lstStyle/>
          <a:p>
            <a:r>
              <a:rPr lang="pt-BR"/>
              <a:t>Beira Leito</a:t>
            </a:r>
            <a:endParaRPr/>
          </a:p>
        </p:txBody>
      </p:sp>
      <p:pic>
        <p:nvPicPr>
          <p:cNvPr id="729" name="Google Shape;729;p33" descr="Homem em pé na cozinha&#10;&#10;Descrição gerada automaticamente com confiança média"/>
          <p:cNvPicPr preferRelativeResize="0"/>
          <p:nvPr/>
        </p:nvPicPr>
        <p:blipFill rotWithShape="1">
          <a:blip r:embed="rId3">
            <a:alphaModFix/>
          </a:blip>
          <a:srcRect/>
          <a:stretch/>
        </p:blipFill>
        <p:spPr>
          <a:xfrm>
            <a:off x="4950619" y="1007269"/>
            <a:ext cx="3757613" cy="3238500"/>
          </a:xfrm>
          <a:prstGeom prst="rect">
            <a:avLst/>
          </a:prstGeom>
          <a:noFill/>
          <a:ln>
            <a:noFill/>
          </a:ln>
        </p:spPr>
      </p:pic>
      <p:pic>
        <p:nvPicPr>
          <p:cNvPr id="730" name="Google Shape;730;p33" descr="Pessoas em frente a computador&#10;&#10;Descrição gerada automaticamente com confiança média"/>
          <p:cNvPicPr preferRelativeResize="0"/>
          <p:nvPr/>
        </p:nvPicPr>
        <p:blipFill rotWithShape="1">
          <a:blip r:embed="rId4">
            <a:alphaModFix/>
          </a:blip>
          <a:srcRect/>
          <a:stretch/>
        </p:blipFill>
        <p:spPr>
          <a:xfrm>
            <a:off x="435769" y="1569244"/>
            <a:ext cx="4400550" cy="3300413"/>
          </a:xfrm>
          <a:prstGeom prst="rect">
            <a:avLst/>
          </a:prstGeom>
          <a:noFill/>
          <a:ln>
            <a:noFill/>
          </a:ln>
        </p:spPr>
      </p:pic>
    </p:spTree>
    <p:extLst>
      <p:ext uri="{BB962C8B-B14F-4D97-AF65-F5344CB8AC3E}">
        <p14:creationId xmlns:p14="http://schemas.microsoft.com/office/powerpoint/2010/main" val="4014198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1"/>
          <p:cNvSpPr txBox="1">
            <a:spLocks noGrp="1"/>
          </p:cNvSpPr>
          <p:nvPr>
            <p:ph type="title"/>
          </p:nvPr>
        </p:nvSpPr>
        <p:spPr>
          <a:xfrm>
            <a:off x="628650" y="273845"/>
            <a:ext cx="7886700" cy="494109"/>
          </a:xfrm>
          <a:prstGeom prst="rect">
            <a:avLst/>
          </a:prstGeom>
          <a:noFill/>
          <a:ln>
            <a:noFill/>
          </a:ln>
        </p:spPr>
        <p:txBody>
          <a:bodyPr spcFirstLastPara="1" wrap="square" lIns="68569" tIns="34275" rIns="68569" bIns="34275" anchor="ctr" anchorCtr="0">
            <a:normAutofit/>
          </a:bodyPr>
          <a:lstStyle/>
          <a:p>
            <a:pPr>
              <a:buSzPct val="45454"/>
            </a:pPr>
            <a:r>
              <a:rPr lang="pt-BR"/>
              <a:t>Controle de Medicamentos de Urgência</a:t>
            </a:r>
            <a:endParaRPr/>
          </a:p>
        </p:txBody>
      </p:sp>
      <p:pic>
        <p:nvPicPr>
          <p:cNvPr id="717" name="Google Shape;717;p31" descr="Pessoa ao lado de computador&#10;&#10;Descrição gerada automaticamente com confiança baixa"/>
          <p:cNvPicPr preferRelativeResize="0"/>
          <p:nvPr/>
        </p:nvPicPr>
        <p:blipFill rotWithShape="1">
          <a:blip r:embed="rId3">
            <a:alphaModFix/>
          </a:blip>
          <a:srcRect/>
          <a:stretch/>
        </p:blipFill>
        <p:spPr>
          <a:xfrm>
            <a:off x="2030812" y="939998"/>
            <a:ext cx="5082377" cy="3263504"/>
          </a:xfrm>
          <a:prstGeom prst="rect">
            <a:avLst/>
          </a:prstGeom>
          <a:noFill/>
          <a:ln>
            <a:noFill/>
          </a:ln>
        </p:spPr>
      </p:pic>
    </p:spTree>
    <p:extLst>
      <p:ext uri="{BB962C8B-B14F-4D97-AF65-F5344CB8AC3E}">
        <p14:creationId xmlns:p14="http://schemas.microsoft.com/office/powerpoint/2010/main" val="3715324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0"/>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r>
              <a:rPr lang="pt-BR"/>
              <a:t>Controle de Medicamentos</a:t>
            </a:r>
            <a:endParaRPr/>
          </a:p>
        </p:txBody>
      </p:sp>
      <p:sp>
        <p:nvSpPr>
          <p:cNvPr id="709" name="Google Shape;709;p30"/>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p>
            <a:pPr indent="-171450">
              <a:buNone/>
            </a:pPr>
            <a:endParaRPr/>
          </a:p>
        </p:txBody>
      </p:sp>
      <p:pic>
        <p:nvPicPr>
          <p:cNvPr id="710" name="Google Shape;710;p30" descr="Uma imagem contendo pessoa, no interior, segurando, mesa&#10;&#10;Descrição gerada automaticamente"/>
          <p:cNvPicPr preferRelativeResize="0"/>
          <p:nvPr/>
        </p:nvPicPr>
        <p:blipFill rotWithShape="1">
          <a:blip r:embed="rId3">
            <a:alphaModFix/>
          </a:blip>
          <a:srcRect/>
          <a:stretch/>
        </p:blipFill>
        <p:spPr>
          <a:xfrm>
            <a:off x="791992" y="1369219"/>
            <a:ext cx="3725560" cy="2237071"/>
          </a:xfrm>
          <a:prstGeom prst="rect">
            <a:avLst/>
          </a:prstGeom>
          <a:noFill/>
          <a:ln>
            <a:noFill/>
          </a:ln>
        </p:spPr>
      </p:pic>
      <p:pic>
        <p:nvPicPr>
          <p:cNvPr id="711" name="Google Shape;711;p30" descr="Uma imagem contendo pessoa, segurando, comida&#10;&#10;Descrição gerada automaticamente"/>
          <p:cNvPicPr preferRelativeResize="0"/>
          <p:nvPr/>
        </p:nvPicPr>
        <p:blipFill rotWithShape="1">
          <a:blip r:embed="rId4">
            <a:alphaModFix/>
          </a:blip>
          <a:srcRect/>
          <a:stretch/>
        </p:blipFill>
        <p:spPr>
          <a:xfrm>
            <a:off x="4680893" y="2280147"/>
            <a:ext cx="3725564" cy="2237072"/>
          </a:xfrm>
          <a:prstGeom prst="rect">
            <a:avLst/>
          </a:prstGeom>
          <a:noFill/>
          <a:ln>
            <a:noFill/>
          </a:ln>
        </p:spPr>
      </p:pic>
    </p:spTree>
    <p:extLst>
      <p:ext uri="{BB962C8B-B14F-4D97-AF65-F5344CB8AC3E}">
        <p14:creationId xmlns:p14="http://schemas.microsoft.com/office/powerpoint/2010/main" val="2907264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4"/>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r>
              <a:rPr lang="pt-BR"/>
              <a:t>Armário Inteligente</a:t>
            </a:r>
            <a:endParaRPr/>
          </a:p>
        </p:txBody>
      </p:sp>
      <p:pic>
        <p:nvPicPr>
          <p:cNvPr id="736" name="Google Shape;736;p34"/>
          <p:cNvPicPr preferRelativeResize="0"/>
          <p:nvPr/>
        </p:nvPicPr>
        <p:blipFill rotWithShape="1">
          <a:blip r:embed="rId3">
            <a:alphaModFix/>
          </a:blip>
          <a:srcRect/>
          <a:stretch/>
        </p:blipFill>
        <p:spPr>
          <a:xfrm>
            <a:off x="2052917" y="1415058"/>
            <a:ext cx="4886615" cy="3171825"/>
          </a:xfrm>
          <a:prstGeom prst="rect">
            <a:avLst/>
          </a:prstGeom>
          <a:noFill/>
          <a:ln>
            <a:noFill/>
          </a:ln>
        </p:spPr>
      </p:pic>
      <p:sp>
        <p:nvSpPr>
          <p:cNvPr id="737" name="Google Shape;737;p34"/>
          <p:cNvSpPr/>
          <p:nvPr/>
        </p:nvSpPr>
        <p:spPr>
          <a:xfrm>
            <a:off x="1952904" y="1821657"/>
            <a:ext cx="2190471" cy="2164556"/>
          </a:xfrm>
          <a:prstGeom prst="ellipse">
            <a:avLst/>
          </a:prstGeom>
          <a:noFill/>
          <a:ln w="762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lt1"/>
              </a:solidFill>
            </a:endParaRPr>
          </a:p>
        </p:txBody>
      </p:sp>
    </p:spTree>
    <p:extLst>
      <p:ext uri="{BB962C8B-B14F-4D97-AF65-F5344CB8AC3E}">
        <p14:creationId xmlns:p14="http://schemas.microsoft.com/office/powerpoint/2010/main" val="4069250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35"/>
          <p:cNvSpPr/>
          <p:nvPr/>
        </p:nvSpPr>
        <p:spPr>
          <a:xfrm>
            <a:off x="3195918" y="3433482"/>
            <a:ext cx="5654512" cy="1424870"/>
          </a:xfrm>
          <a:prstGeom prst="rect">
            <a:avLst/>
          </a:prstGeom>
          <a:solidFill>
            <a:srgbClr val="404040"/>
          </a:solidFill>
          <a:ln w="127000" cap="sq" cmpd="thinThick">
            <a:solidFill>
              <a:srgbClr val="404040"/>
            </a:solidFill>
            <a:prstDash val="solid"/>
            <a:round/>
            <a:headEnd type="none" w="sm" len="sm"/>
            <a:tailEnd type="none" w="sm" len="sm"/>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743" name="Google Shape;743;p35"/>
          <p:cNvSpPr txBox="1">
            <a:spLocks noGrp="1"/>
          </p:cNvSpPr>
          <p:nvPr>
            <p:ph type="title"/>
          </p:nvPr>
        </p:nvSpPr>
        <p:spPr>
          <a:xfrm>
            <a:off x="3452601" y="3556462"/>
            <a:ext cx="5122140" cy="646523"/>
          </a:xfrm>
          <a:prstGeom prst="rect">
            <a:avLst/>
          </a:prstGeom>
          <a:noFill/>
          <a:ln>
            <a:noFill/>
          </a:ln>
        </p:spPr>
        <p:txBody>
          <a:bodyPr spcFirstLastPara="1" wrap="square" lIns="68569" tIns="34275" rIns="68569" bIns="34275" anchor="b" anchorCtr="0">
            <a:normAutofit/>
          </a:bodyPr>
          <a:lstStyle/>
          <a:p>
            <a:r>
              <a:rPr lang="pt-BR" sz="3000">
                <a:solidFill>
                  <a:srgbClr val="FFFFFF"/>
                </a:solidFill>
              </a:rPr>
              <a:t>Acessos</a:t>
            </a:r>
            <a:endParaRPr sz="3000">
              <a:solidFill>
                <a:srgbClr val="FFFFFF"/>
              </a:solidFill>
            </a:endParaRPr>
          </a:p>
        </p:txBody>
      </p:sp>
      <p:pic>
        <p:nvPicPr>
          <p:cNvPr id="744" name="Google Shape;744;p35" descr="Pessoas andando na calçada&#10;&#10;Descrição gerada automaticamente"/>
          <p:cNvPicPr preferRelativeResize="0"/>
          <p:nvPr/>
        </p:nvPicPr>
        <p:blipFill rotWithShape="1">
          <a:blip r:embed="rId3">
            <a:alphaModFix/>
          </a:blip>
          <a:srcRect l="11474" r="19322" b="-3"/>
          <a:stretch/>
        </p:blipFill>
        <p:spPr>
          <a:xfrm>
            <a:off x="230880" y="241300"/>
            <a:ext cx="2845104" cy="3083492"/>
          </a:xfrm>
          <a:prstGeom prst="rect">
            <a:avLst/>
          </a:prstGeom>
          <a:noFill/>
          <a:ln>
            <a:noFill/>
          </a:ln>
        </p:spPr>
      </p:pic>
      <p:pic>
        <p:nvPicPr>
          <p:cNvPr id="745" name="Google Shape;745;p35" descr="Uma imagem contendo armário, no interior, geladeira, cozinha&#10;&#10;Descrição gerada automaticamente"/>
          <p:cNvPicPr preferRelativeResize="0"/>
          <p:nvPr/>
        </p:nvPicPr>
        <p:blipFill rotWithShape="1">
          <a:blip r:embed="rId4">
            <a:alphaModFix/>
          </a:blip>
          <a:srcRect r="1" b="29409"/>
          <a:stretch/>
        </p:blipFill>
        <p:spPr>
          <a:xfrm>
            <a:off x="3146219" y="241301"/>
            <a:ext cx="2848178" cy="1507913"/>
          </a:xfrm>
          <a:prstGeom prst="rect">
            <a:avLst/>
          </a:prstGeom>
          <a:noFill/>
          <a:ln>
            <a:noFill/>
          </a:ln>
        </p:spPr>
      </p:pic>
      <p:pic>
        <p:nvPicPr>
          <p:cNvPr id="746" name="Google Shape;746;p35" descr="Estação de metrô&#10;&#10;Descrição gerada automaticamente com confiança média"/>
          <p:cNvPicPr preferRelativeResize="0"/>
          <p:nvPr/>
        </p:nvPicPr>
        <p:blipFill rotWithShape="1">
          <a:blip r:embed="rId5">
            <a:alphaModFix/>
          </a:blip>
          <a:srcRect t="25019" r="1" b="4224"/>
          <a:stretch/>
        </p:blipFill>
        <p:spPr>
          <a:xfrm>
            <a:off x="3142635" y="1816573"/>
            <a:ext cx="2846070" cy="1510353"/>
          </a:xfrm>
          <a:prstGeom prst="rect">
            <a:avLst/>
          </a:prstGeom>
          <a:noFill/>
          <a:ln>
            <a:noFill/>
          </a:ln>
        </p:spPr>
      </p:pic>
      <p:pic>
        <p:nvPicPr>
          <p:cNvPr id="747" name="Google Shape;747;p35" descr="Uma imagem contendo no interior, quarto, piso, edifício&#10;&#10;Descrição gerada automaticamente"/>
          <p:cNvPicPr preferRelativeResize="0"/>
          <p:nvPr/>
        </p:nvPicPr>
        <p:blipFill rotWithShape="1">
          <a:blip r:embed="rId6">
            <a:alphaModFix/>
          </a:blip>
          <a:srcRect t="2316" b="48972"/>
          <a:stretch/>
        </p:blipFill>
        <p:spPr>
          <a:xfrm>
            <a:off x="6064632" y="241300"/>
            <a:ext cx="2848488" cy="3083491"/>
          </a:xfrm>
          <a:prstGeom prst="rect">
            <a:avLst/>
          </a:prstGeom>
          <a:noFill/>
          <a:ln>
            <a:noFill/>
          </a:ln>
        </p:spPr>
      </p:pic>
      <p:pic>
        <p:nvPicPr>
          <p:cNvPr id="748" name="Google Shape;748;p35" descr="Homem andando de skate&#10;&#10;Descrição gerada automaticamente com confiança média"/>
          <p:cNvPicPr preferRelativeResize="0"/>
          <p:nvPr/>
        </p:nvPicPr>
        <p:blipFill rotWithShape="1">
          <a:blip r:embed="rId7">
            <a:alphaModFix/>
          </a:blip>
          <a:srcRect t="10745" r="1" b="18611"/>
          <a:stretch/>
        </p:blipFill>
        <p:spPr>
          <a:xfrm>
            <a:off x="230880" y="3394287"/>
            <a:ext cx="2846070" cy="1507913"/>
          </a:xfrm>
          <a:prstGeom prst="rect">
            <a:avLst/>
          </a:prstGeom>
          <a:noFill/>
          <a:ln>
            <a:noFill/>
          </a:ln>
        </p:spPr>
      </p:pic>
      <p:cxnSp>
        <p:nvCxnSpPr>
          <p:cNvPr id="749" name="Google Shape;749;p35"/>
          <p:cNvCxnSpPr/>
          <p:nvPr/>
        </p:nvCxnSpPr>
        <p:spPr>
          <a:xfrm>
            <a:off x="3539951" y="4270573"/>
            <a:ext cx="4114800" cy="0"/>
          </a:xfrm>
          <a:prstGeom prst="straightConnector1">
            <a:avLst/>
          </a:prstGeom>
          <a:noFill/>
          <a:ln w="1587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351982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700"/>
                                        <p:tgtEl>
                                          <p:spTgt spid="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g2207dced901_1_428"/>
          <p:cNvPicPr preferRelativeResize="0"/>
          <p:nvPr/>
        </p:nvPicPr>
        <p:blipFill rotWithShape="1">
          <a:blip r:embed="rId3">
            <a:alphaModFix/>
          </a:blip>
          <a:srcRect r="12997"/>
          <a:stretch/>
        </p:blipFill>
        <p:spPr>
          <a:xfrm>
            <a:off x="3214101" y="1121575"/>
            <a:ext cx="5375401" cy="2802774"/>
          </a:xfrm>
          <a:prstGeom prst="rect">
            <a:avLst/>
          </a:prstGeom>
          <a:noFill/>
          <a:ln>
            <a:noFill/>
          </a:ln>
          <a:effectLst>
            <a:outerShdw blurRad="57150" dist="19050" dir="5400000" algn="bl" rotWithShape="0">
              <a:srgbClr val="000000">
                <a:alpha val="48627"/>
              </a:srgbClr>
            </a:outerShdw>
          </a:effectLst>
        </p:spPr>
      </p:pic>
      <p:pic>
        <p:nvPicPr>
          <p:cNvPr id="299" name="Google Shape;299;g2207dced901_1_428"/>
          <p:cNvPicPr preferRelativeResize="0"/>
          <p:nvPr/>
        </p:nvPicPr>
        <p:blipFill rotWithShape="1">
          <a:blip r:embed="rId4">
            <a:alphaModFix/>
          </a:blip>
          <a:srcRect b="25088"/>
          <a:stretch/>
        </p:blipFill>
        <p:spPr>
          <a:xfrm>
            <a:off x="632350" y="775926"/>
            <a:ext cx="2338250" cy="3587225"/>
          </a:xfrm>
          <a:prstGeom prst="rect">
            <a:avLst/>
          </a:prstGeom>
          <a:noFill/>
          <a:ln>
            <a:noFill/>
          </a:ln>
          <a:effectLst>
            <a:outerShdw blurRad="57150" dist="19050" dir="5400000" algn="bl" rotWithShape="0">
              <a:srgbClr val="000000">
                <a:alpha val="48627"/>
              </a:srgbClr>
            </a:outerShdw>
          </a:effectLst>
        </p:spPr>
      </p:pic>
      <p:sp>
        <p:nvSpPr>
          <p:cNvPr id="300" name="Google Shape;300;g2207dced901_1_428"/>
          <p:cNvSpPr txBox="1"/>
          <p:nvPr/>
        </p:nvSpPr>
        <p:spPr>
          <a:xfrm>
            <a:off x="1587125" y="88450"/>
            <a:ext cx="5592600" cy="610500"/>
          </a:xfrm>
          <a:prstGeom prst="rect">
            <a:avLst/>
          </a:prstGeom>
          <a:noFill/>
          <a:ln>
            <a:noFill/>
          </a:ln>
        </p:spPr>
        <p:txBody>
          <a:bodyPr spcFirstLastPara="1" wrap="square" lIns="91425" tIns="91425" rIns="91425" bIns="91425" anchor="t" anchorCtr="0">
            <a:noAutofit/>
          </a:bodyPr>
          <a:lstStyle/>
          <a:p>
            <a:pPr algn="ctr">
              <a:buSzPts val="27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Conceito e design</a:t>
            </a:r>
            <a:endParaRPr sz="2025" b="1">
              <a:solidFill>
                <a:srgbClr val="47BF38"/>
              </a:solidFill>
              <a:latin typeface="Raleway"/>
              <a:ea typeface="Raleway"/>
              <a:cs typeface="Raleway"/>
              <a:sym typeface="Raleway"/>
            </a:endParaRPr>
          </a:p>
        </p:txBody>
      </p:sp>
    </p:spTree>
    <p:extLst>
      <p:ext uri="{BB962C8B-B14F-4D97-AF65-F5344CB8AC3E}">
        <p14:creationId xmlns:p14="http://schemas.microsoft.com/office/powerpoint/2010/main" val="2710407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g2207dced901_1_440"/>
          <p:cNvPicPr preferRelativeResize="0"/>
          <p:nvPr/>
        </p:nvPicPr>
        <p:blipFill rotWithShape="1">
          <a:blip r:embed="rId3">
            <a:alphaModFix/>
          </a:blip>
          <a:srcRect/>
          <a:stretch/>
        </p:blipFill>
        <p:spPr>
          <a:xfrm>
            <a:off x="1015062" y="1687825"/>
            <a:ext cx="1438564" cy="2560501"/>
          </a:xfrm>
          <a:prstGeom prst="rect">
            <a:avLst/>
          </a:prstGeom>
          <a:noFill/>
          <a:ln>
            <a:noFill/>
          </a:ln>
          <a:effectLst>
            <a:outerShdw blurRad="57150" dist="19050" dir="5400000" algn="bl" rotWithShape="0">
              <a:srgbClr val="000000">
                <a:alpha val="48627"/>
              </a:srgbClr>
            </a:outerShdw>
          </a:effectLst>
        </p:spPr>
      </p:pic>
      <p:pic>
        <p:nvPicPr>
          <p:cNvPr id="306" name="Google Shape;306;g2207dced901_1_440"/>
          <p:cNvPicPr preferRelativeResize="0"/>
          <p:nvPr/>
        </p:nvPicPr>
        <p:blipFill rotWithShape="1">
          <a:blip r:embed="rId4">
            <a:alphaModFix/>
          </a:blip>
          <a:srcRect/>
          <a:stretch/>
        </p:blipFill>
        <p:spPr>
          <a:xfrm>
            <a:off x="2835075" y="782425"/>
            <a:ext cx="5962200" cy="3735975"/>
          </a:xfrm>
          <a:prstGeom prst="rect">
            <a:avLst/>
          </a:prstGeom>
          <a:noFill/>
          <a:ln>
            <a:noFill/>
          </a:ln>
          <a:effectLst>
            <a:outerShdw blurRad="57150" dist="19050" dir="5400000" algn="bl" rotWithShape="0">
              <a:srgbClr val="000000">
                <a:alpha val="48627"/>
              </a:srgbClr>
            </a:outerShdw>
          </a:effectLst>
        </p:spPr>
      </p:pic>
      <p:sp>
        <p:nvSpPr>
          <p:cNvPr id="307" name="Google Shape;307;g2207dced901_1_440"/>
          <p:cNvSpPr txBox="1"/>
          <p:nvPr/>
        </p:nvSpPr>
        <p:spPr>
          <a:xfrm>
            <a:off x="1587125" y="88450"/>
            <a:ext cx="5592600" cy="610500"/>
          </a:xfrm>
          <a:prstGeom prst="rect">
            <a:avLst/>
          </a:prstGeom>
          <a:noFill/>
          <a:ln>
            <a:noFill/>
          </a:ln>
        </p:spPr>
        <p:txBody>
          <a:bodyPr spcFirstLastPara="1" wrap="square" lIns="91425" tIns="91425" rIns="91425" bIns="91425" anchor="t" anchorCtr="0">
            <a:noAutofit/>
          </a:bodyPr>
          <a:lstStyle/>
          <a:p>
            <a:pPr algn="ctr">
              <a:buSzPts val="27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Mobile</a:t>
            </a:r>
            <a:endParaRPr sz="2025" b="1">
              <a:solidFill>
                <a:srgbClr val="47BF38"/>
              </a:solidFill>
              <a:latin typeface="Raleway"/>
              <a:ea typeface="Raleway"/>
              <a:cs typeface="Raleway"/>
              <a:sym typeface="Raleway"/>
            </a:endParaRPr>
          </a:p>
        </p:txBody>
      </p:sp>
    </p:spTree>
    <p:extLst>
      <p:ext uri="{BB962C8B-B14F-4D97-AF65-F5344CB8AC3E}">
        <p14:creationId xmlns:p14="http://schemas.microsoft.com/office/powerpoint/2010/main" val="1954819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30" descr="Artificial Intelligence Design GIF by xponentialdesign"/>
          <p:cNvSpPr/>
          <p:nvPr/>
        </p:nvSpPr>
        <p:spPr>
          <a:xfrm>
            <a:off x="0" y="-1756919"/>
            <a:ext cx="9144000" cy="9144000"/>
          </a:xfrm>
          <a:prstGeom prst="rect">
            <a:avLst/>
          </a:prstGeom>
          <a:solidFill>
            <a:schemeClr val="bg1"/>
          </a:solidFill>
          <a:ln>
            <a:noFill/>
          </a:ln>
        </p:spPr>
        <p:txBody>
          <a:bodyPr/>
          <a:lstStyle/>
          <a:p>
            <a:endParaRPr lang="pt-BR"/>
          </a:p>
        </p:txBody>
      </p:sp>
      <p:pic>
        <p:nvPicPr>
          <p:cNvPr id="743" name="Google Shape;743;p30" descr="Desenho de bandeira&#10;&#10;Descrição gerada automaticamente com confiança média"/>
          <p:cNvPicPr preferRelativeResize="0"/>
          <p:nvPr/>
        </p:nvPicPr>
        <p:blipFill rotWithShape="1">
          <a:blip r:embed="rId3">
            <a:alphaModFix/>
          </a:blip>
          <a:srcRect/>
          <a:stretch/>
        </p:blipFill>
        <p:spPr>
          <a:xfrm>
            <a:off x="8302036" y="4801444"/>
            <a:ext cx="662855" cy="151871"/>
          </a:xfrm>
          <a:prstGeom prst="rect">
            <a:avLst/>
          </a:prstGeom>
          <a:noFill/>
          <a:ln>
            <a:noFill/>
          </a:ln>
        </p:spPr>
      </p:pic>
      <p:pic>
        <p:nvPicPr>
          <p:cNvPr id="744" name="Google Shape;744;p30" descr="Logotipo&#10;&#10;Descrição gerada automaticamente"/>
          <p:cNvPicPr preferRelativeResize="0"/>
          <p:nvPr/>
        </p:nvPicPr>
        <p:blipFill rotWithShape="1">
          <a:blip r:embed="rId4">
            <a:alphaModFix/>
          </a:blip>
          <a:srcRect/>
          <a:stretch/>
        </p:blipFill>
        <p:spPr>
          <a:xfrm>
            <a:off x="7785472" y="4776666"/>
            <a:ext cx="385079" cy="201426"/>
          </a:xfrm>
          <a:prstGeom prst="rect">
            <a:avLst/>
          </a:prstGeom>
          <a:noFill/>
          <a:ln>
            <a:noFill/>
          </a:ln>
        </p:spPr>
      </p:pic>
      <p:pic>
        <p:nvPicPr>
          <p:cNvPr id="745" name="Google Shape;745;p30" descr="Logotipo&#10;&#10;Descrição gerada automaticamente"/>
          <p:cNvPicPr preferRelativeResize="0"/>
          <p:nvPr/>
        </p:nvPicPr>
        <p:blipFill rotWithShape="1">
          <a:blip r:embed="rId5">
            <a:alphaModFix/>
          </a:blip>
          <a:srcRect/>
          <a:stretch/>
        </p:blipFill>
        <p:spPr>
          <a:xfrm>
            <a:off x="7191250" y="4785389"/>
            <a:ext cx="462737" cy="183980"/>
          </a:xfrm>
          <a:prstGeom prst="rect">
            <a:avLst/>
          </a:prstGeom>
          <a:noFill/>
          <a:ln>
            <a:noFill/>
          </a:ln>
        </p:spPr>
      </p:pic>
      <p:pic>
        <p:nvPicPr>
          <p:cNvPr id="746" name="Google Shape;746;p30"/>
          <p:cNvPicPr preferRelativeResize="0"/>
          <p:nvPr/>
        </p:nvPicPr>
        <p:blipFill rotWithShape="1">
          <a:blip r:embed="rId6">
            <a:alphaModFix/>
          </a:blip>
          <a:srcRect/>
          <a:stretch/>
        </p:blipFill>
        <p:spPr>
          <a:xfrm>
            <a:off x="1037786" y="801775"/>
            <a:ext cx="7068428" cy="3966691"/>
          </a:xfrm>
          <a:prstGeom prst="rect">
            <a:avLst/>
          </a:prstGeom>
          <a:noFill/>
          <a:ln>
            <a:noFill/>
          </a:ln>
        </p:spPr>
      </p:pic>
      <p:grpSp>
        <p:nvGrpSpPr>
          <p:cNvPr id="747" name="Google Shape;747;p30"/>
          <p:cNvGrpSpPr/>
          <p:nvPr/>
        </p:nvGrpSpPr>
        <p:grpSpPr>
          <a:xfrm>
            <a:off x="2805452" y="293432"/>
            <a:ext cx="3533096" cy="337283"/>
            <a:chOff x="3781555" y="247041"/>
            <a:chExt cx="4710794" cy="449711"/>
          </a:xfrm>
        </p:grpSpPr>
        <p:grpSp>
          <p:nvGrpSpPr>
            <p:cNvPr id="748" name="Google Shape;748;p30"/>
            <p:cNvGrpSpPr/>
            <p:nvPr/>
          </p:nvGrpSpPr>
          <p:grpSpPr>
            <a:xfrm>
              <a:off x="3781555" y="247041"/>
              <a:ext cx="4710794" cy="449711"/>
              <a:chOff x="3601038" y="247041"/>
              <a:chExt cx="4710794" cy="449711"/>
            </a:xfrm>
          </p:grpSpPr>
          <p:sp>
            <p:nvSpPr>
              <p:cNvPr id="749" name="Google Shape;749;p30"/>
              <p:cNvSpPr/>
              <p:nvPr/>
            </p:nvSpPr>
            <p:spPr>
              <a:xfrm>
                <a:off x="3601038" y="247041"/>
                <a:ext cx="4628890" cy="449711"/>
              </a:xfrm>
              <a:prstGeom prst="roundRect">
                <a:avLst>
                  <a:gd name="adj" fmla="val 16667"/>
                </a:avLst>
              </a:prstGeom>
              <a:solidFill>
                <a:schemeClr val="lt1"/>
              </a:solidFill>
              <a:ln>
                <a:noFill/>
              </a:ln>
            </p:spPr>
            <p:txBody>
              <a:bodyPr spcFirstLastPara="1" wrap="square" lIns="68569" tIns="34275" rIns="68569" bIns="34275" anchor="ctr" anchorCtr="0">
                <a:noAutofit/>
              </a:bodyPr>
              <a:lstStyle/>
              <a:p>
                <a:pPr algn="ctr"/>
                <a:endParaRPr sz="1350">
                  <a:solidFill>
                    <a:schemeClr val="lt1"/>
                  </a:solidFill>
                  <a:latin typeface="Twentieth Century"/>
                  <a:ea typeface="Twentieth Century"/>
                  <a:cs typeface="Twentieth Century"/>
                  <a:sym typeface="Twentieth Century"/>
                </a:endParaRPr>
              </a:p>
            </p:txBody>
          </p:sp>
          <p:sp>
            <p:nvSpPr>
              <p:cNvPr id="750" name="Google Shape;750;p30"/>
              <p:cNvSpPr txBox="1"/>
              <p:nvPr/>
            </p:nvSpPr>
            <p:spPr>
              <a:xfrm>
                <a:off x="4857646" y="300636"/>
                <a:ext cx="3454186" cy="307736"/>
              </a:xfrm>
              <a:prstGeom prst="rect">
                <a:avLst/>
              </a:prstGeom>
              <a:noFill/>
              <a:ln>
                <a:noFill/>
              </a:ln>
            </p:spPr>
            <p:txBody>
              <a:bodyPr spcFirstLastPara="1" wrap="square" lIns="68569" tIns="34275" rIns="68569" bIns="34275" anchor="t" anchorCtr="0">
                <a:spAutoFit/>
              </a:bodyPr>
              <a:lstStyle/>
              <a:p>
                <a:pPr algn="ctr"/>
                <a:r>
                  <a:rPr lang="pt-BR" sz="1050" b="1">
                    <a:solidFill>
                      <a:srgbClr val="042D08"/>
                    </a:solidFill>
                    <a:latin typeface="Twentieth Century"/>
                    <a:ea typeface="Twentieth Century"/>
                    <a:cs typeface="Twentieth Century"/>
                    <a:sym typeface="Twentieth Century"/>
                  </a:rPr>
                  <a:t>SOLUÇÕES ANALÍTICAS - BI</a:t>
                </a:r>
                <a:endParaRPr sz="1050">
                  <a:solidFill>
                    <a:srgbClr val="042D08"/>
                  </a:solidFill>
                  <a:latin typeface="Twentieth Century"/>
                  <a:ea typeface="Twentieth Century"/>
                  <a:cs typeface="Twentieth Century"/>
                  <a:sym typeface="Twentieth Century"/>
                </a:endParaRPr>
              </a:p>
            </p:txBody>
          </p:sp>
        </p:grpSp>
        <p:pic>
          <p:nvPicPr>
            <p:cNvPr id="751" name="Google Shape;751;p30"/>
            <p:cNvPicPr preferRelativeResize="0"/>
            <p:nvPr/>
          </p:nvPicPr>
          <p:blipFill rotWithShape="1">
            <a:blip r:embed="rId7">
              <a:alphaModFix/>
            </a:blip>
            <a:srcRect/>
            <a:stretch/>
          </p:blipFill>
          <p:spPr>
            <a:xfrm>
              <a:off x="3903247" y="332504"/>
              <a:ext cx="1145003" cy="278783"/>
            </a:xfrm>
            <a:prstGeom prst="rect">
              <a:avLst/>
            </a:prstGeom>
            <a:noFill/>
            <a:ln>
              <a:noFill/>
            </a:ln>
          </p:spPr>
        </p:pic>
      </p:grpSp>
      <p:sp>
        <p:nvSpPr>
          <p:cNvPr id="2" name="Retângulo 1">
            <a:extLst>
              <a:ext uri="{FF2B5EF4-FFF2-40B4-BE49-F238E27FC236}">
                <a16:creationId xmlns:a16="http://schemas.microsoft.com/office/drawing/2014/main" id="{B3F37069-2427-CFA1-DC4F-369A4C5CAE4B}"/>
              </a:ext>
            </a:extLst>
          </p:cNvPr>
          <p:cNvSpPr/>
          <p:nvPr/>
        </p:nvSpPr>
        <p:spPr>
          <a:xfrm>
            <a:off x="7099200" y="612000"/>
            <a:ext cx="1071351" cy="42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8761703E-1727-251F-38A3-B65E46A99CB9}"/>
              </a:ext>
            </a:extLst>
          </p:cNvPr>
          <p:cNvSpPr/>
          <p:nvPr/>
        </p:nvSpPr>
        <p:spPr>
          <a:xfrm>
            <a:off x="8302036" y="4812117"/>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3" name="Google Shape;773;p36"/>
          <p:cNvSpPr txBox="1">
            <a:spLocks/>
          </p:cNvSpPr>
          <p:nvPr/>
        </p:nvSpPr>
        <p:spPr>
          <a:xfrm>
            <a:off x="1373400" y="-302773"/>
            <a:ext cx="6858000" cy="677428"/>
          </a:xfrm>
          <a:prstGeom prst="rect">
            <a:avLst/>
          </a:prstGeom>
          <a:noFill/>
          <a:ln>
            <a:noFill/>
          </a:ln>
        </p:spPr>
        <p:txBody>
          <a:bodyPr spcFirstLastPara="1" wrap="square" lIns="68569" tIns="34275" rIns="68569" bIns="34275" anchor="b"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a:buSzPts val="6000"/>
            </a:pPr>
            <a:r>
              <a:rPr lang="pt-BR" sz="4500"/>
              <a:t>Dashboards AGHUse</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1" descr="Artificial Intelligence Design GIF by xponentialdesign"/>
          <p:cNvSpPr/>
          <p:nvPr/>
        </p:nvSpPr>
        <p:spPr>
          <a:xfrm>
            <a:off x="0" y="-1756919"/>
            <a:ext cx="9144000" cy="9144000"/>
          </a:xfrm>
          <a:prstGeom prst="rect">
            <a:avLst/>
          </a:prstGeom>
          <a:solidFill>
            <a:srgbClr val="FFFFFF"/>
          </a:solidFill>
          <a:ln>
            <a:noFill/>
          </a:ln>
        </p:spPr>
        <p:txBody>
          <a:bodyPr/>
          <a:lstStyle/>
          <a:p>
            <a:endParaRPr lang="pt-BR"/>
          </a:p>
        </p:txBody>
      </p:sp>
      <p:pic>
        <p:nvPicPr>
          <p:cNvPr id="757" name="Google Shape;757;p31" descr="Desenho de bandeira&#10;&#10;Descrição gerada automaticamente com confiança média"/>
          <p:cNvPicPr preferRelativeResize="0"/>
          <p:nvPr/>
        </p:nvPicPr>
        <p:blipFill rotWithShape="1">
          <a:blip r:embed="rId3">
            <a:alphaModFix/>
          </a:blip>
          <a:srcRect/>
          <a:stretch/>
        </p:blipFill>
        <p:spPr>
          <a:xfrm>
            <a:off x="8302036" y="4801444"/>
            <a:ext cx="662855" cy="151871"/>
          </a:xfrm>
          <a:prstGeom prst="rect">
            <a:avLst/>
          </a:prstGeom>
          <a:noFill/>
          <a:ln>
            <a:noFill/>
          </a:ln>
        </p:spPr>
      </p:pic>
      <p:pic>
        <p:nvPicPr>
          <p:cNvPr id="758" name="Google Shape;758;p31" descr="Logotipo&#10;&#10;Descrição gerada automaticamente"/>
          <p:cNvPicPr preferRelativeResize="0"/>
          <p:nvPr/>
        </p:nvPicPr>
        <p:blipFill rotWithShape="1">
          <a:blip r:embed="rId4">
            <a:alphaModFix/>
          </a:blip>
          <a:srcRect/>
          <a:stretch/>
        </p:blipFill>
        <p:spPr>
          <a:xfrm>
            <a:off x="7785472" y="4776666"/>
            <a:ext cx="385079" cy="201426"/>
          </a:xfrm>
          <a:prstGeom prst="rect">
            <a:avLst/>
          </a:prstGeom>
          <a:noFill/>
          <a:ln>
            <a:noFill/>
          </a:ln>
        </p:spPr>
      </p:pic>
      <p:sp>
        <p:nvSpPr>
          <p:cNvPr id="759" name="Google Shape;759;p31"/>
          <p:cNvSpPr/>
          <p:nvPr/>
        </p:nvSpPr>
        <p:spPr>
          <a:xfrm>
            <a:off x="828675" y="571031"/>
            <a:ext cx="7301349" cy="4150430"/>
          </a:xfrm>
          <a:prstGeom prst="rect">
            <a:avLst/>
          </a:prstGeom>
          <a:solidFill>
            <a:schemeClr val="lt1"/>
          </a:solidFill>
          <a:ln>
            <a:noFill/>
          </a:ln>
        </p:spPr>
        <p:txBody>
          <a:bodyPr spcFirstLastPara="1" wrap="square" lIns="68569" tIns="34275" rIns="68569" bIns="34275" anchor="ctr" anchorCtr="0">
            <a:noAutofit/>
          </a:bodyPr>
          <a:lstStyle/>
          <a:p>
            <a:pPr algn="ctr"/>
            <a:endParaRPr sz="1350">
              <a:solidFill>
                <a:schemeClr val="lt1"/>
              </a:solidFill>
              <a:latin typeface="Twentieth Century"/>
              <a:ea typeface="Twentieth Century"/>
              <a:cs typeface="Twentieth Century"/>
              <a:sym typeface="Twentieth Century"/>
            </a:endParaRPr>
          </a:p>
        </p:txBody>
      </p:sp>
      <p:pic>
        <p:nvPicPr>
          <p:cNvPr id="760" name="Google Shape;760;p31"/>
          <p:cNvPicPr preferRelativeResize="0"/>
          <p:nvPr/>
        </p:nvPicPr>
        <p:blipFill rotWithShape="1">
          <a:blip r:embed="rId5">
            <a:alphaModFix/>
          </a:blip>
          <a:srcRect/>
          <a:stretch/>
        </p:blipFill>
        <p:spPr>
          <a:xfrm>
            <a:off x="778154" y="571031"/>
            <a:ext cx="3675935" cy="2065755"/>
          </a:xfrm>
          <a:prstGeom prst="rect">
            <a:avLst/>
          </a:prstGeom>
          <a:noFill/>
          <a:ln>
            <a:noFill/>
          </a:ln>
        </p:spPr>
      </p:pic>
      <p:pic>
        <p:nvPicPr>
          <p:cNvPr id="761" name="Google Shape;761;p31"/>
          <p:cNvPicPr preferRelativeResize="0"/>
          <p:nvPr/>
        </p:nvPicPr>
        <p:blipFill rotWithShape="1">
          <a:blip r:embed="rId6">
            <a:alphaModFix/>
          </a:blip>
          <a:srcRect/>
          <a:stretch/>
        </p:blipFill>
        <p:spPr>
          <a:xfrm>
            <a:off x="4455518" y="569919"/>
            <a:ext cx="3675935" cy="2072242"/>
          </a:xfrm>
          <a:prstGeom prst="rect">
            <a:avLst/>
          </a:prstGeom>
          <a:noFill/>
          <a:ln>
            <a:noFill/>
          </a:ln>
        </p:spPr>
      </p:pic>
      <p:pic>
        <p:nvPicPr>
          <p:cNvPr id="762" name="Google Shape;762;p31"/>
          <p:cNvPicPr preferRelativeResize="0"/>
          <p:nvPr/>
        </p:nvPicPr>
        <p:blipFill rotWithShape="1">
          <a:blip r:embed="rId7">
            <a:alphaModFix/>
          </a:blip>
          <a:srcRect/>
          <a:stretch/>
        </p:blipFill>
        <p:spPr>
          <a:xfrm>
            <a:off x="778154" y="2636786"/>
            <a:ext cx="3675935" cy="2075640"/>
          </a:xfrm>
          <a:prstGeom prst="rect">
            <a:avLst/>
          </a:prstGeom>
          <a:noFill/>
          <a:ln>
            <a:noFill/>
          </a:ln>
        </p:spPr>
      </p:pic>
      <p:pic>
        <p:nvPicPr>
          <p:cNvPr id="763" name="Google Shape;763;p31"/>
          <p:cNvPicPr preferRelativeResize="0"/>
          <p:nvPr/>
        </p:nvPicPr>
        <p:blipFill rotWithShape="1">
          <a:blip r:embed="rId8">
            <a:alphaModFix/>
          </a:blip>
          <a:srcRect t="-1" b="589"/>
          <a:stretch/>
        </p:blipFill>
        <p:spPr>
          <a:xfrm>
            <a:off x="4454089" y="2645822"/>
            <a:ext cx="3675935" cy="2075640"/>
          </a:xfrm>
          <a:prstGeom prst="rect">
            <a:avLst/>
          </a:prstGeom>
          <a:noFill/>
          <a:ln>
            <a:noFill/>
          </a:ln>
        </p:spPr>
      </p:pic>
      <p:grpSp>
        <p:nvGrpSpPr>
          <p:cNvPr id="764" name="Google Shape;764;p31"/>
          <p:cNvGrpSpPr/>
          <p:nvPr/>
        </p:nvGrpSpPr>
        <p:grpSpPr>
          <a:xfrm>
            <a:off x="2836166" y="172912"/>
            <a:ext cx="3533096" cy="337283"/>
            <a:chOff x="3781555" y="247041"/>
            <a:chExt cx="4710794" cy="449711"/>
          </a:xfrm>
        </p:grpSpPr>
        <p:grpSp>
          <p:nvGrpSpPr>
            <p:cNvPr id="765" name="Google Shape;765;p31"/>
            <p:cNvGrpSpPr/>
            <p:nvPr/>
          </p:nvGrpSpPr>
          <p:grpSpPr>
            <a:xfrm>
              <a:off x="3781555" y="247041"/>
              <a:ext cx="4710794" cy="449711"/>
              <a:chOff x="3601038" y="247041"/>
              <a:chExt cx="4710794" cy="449711"/>
            </a:xfrm>
          </p:grpSpPr>
          <p:sp>
            <p:nvSpPr>
              <p:cNvPr id="766" name="Google Shape;766;p31"/>
              <p:cNvSpPr/>
              <p:nvPr/>
            </p:nvSpPr>
            <p:spPr>
              <a:xfrm>
                <a:off x="3601038" y="247041"/>
                <a:ext cx="4628890" cy="449711"/>
              </a:xfrm>
              <a:prstGeom prst="roundRect">
                <a:avLst>
                  <a:gd name="adj" fmla="val 16667"/>
                </a:avLst>
              </a:prstGeom>
              <a:solidFill>
                <a:schemeClr val="lt1"/>
              </a:solidFill>
              <a:ln>
                <a:noFill/>
              </a:ln>
            </p:spPr>
            <p:txBody>
              <a:bodyPr spcFirstLastPara="1" wrap="square" lIns="68569" tIns="34275" rIns="68569" bIns="34275" anchor="ctr" anchorCtr="0">
                <a:noAutofit/>
              </a:bodyPr>
              <a:lstStyle/>
              <a:p>
                <a:pPr algn="ctr"/>
                <a:endParaRPr sz="1350">
                  <a:solidFill>
                    <a:schemeClr val="lt1"/>
                  </a:solidFill>
                  <a:latin typeface="Twentieth Century"/>
                  <a:ea typeface="Twentieth Century"/>
                  <a:cs typeface="Twentieth Century"/>
                  <a:sym typeface="Twentieth Century"/>
                </a:endParaRPr>
              </a:p>
            </p:txBody>
          </p:sp>
          <p:sp>
            <p:nvSpPr>
              <p:cNvPr id="767" name="Google Shape;767;p31"/>
              <p:cNvSpPr txBox="1"/>
              <p:nvPr/>
            </p:nvSpPr>
            <p:spPr>
              <a:xfrm>
                <a:off x="4857646" y="300636"/>
                <a:ext cx="3454186" cy="307736"/>
              </a:xfrm>
              <a:prstGeom prst="rect">
                <a:avLst/>
              </a:prstGeom>
              <a:noFill/>
              <a:ln>
                <a:noFill/>
              </a:ln>
            </p:spPr>
            <p:txBody>
              <a:bodyPr spcFirstLastPara="1" wrap="square" lIns="68569" tIns="34275" rIns="68569" bIns="34275" anchor="t" anchorCtr="0">
                <a:spAutoFit/>
              </a:bodyPr>
              <a:lstStyle/>
              <a:p>
                <a:pPr algn="ctr"/>
                <a:r>
                  <a:rPr lang="pt-BR" sz="1050" b="1">
                    <a:solidFill>
                      <a:srgbClr val="042D08"/>
                    </a:solidFill>
                    <a:latin typeface="Twentieth Century"/>
                    <a:ea typeface="Twentieth Century"/>
                    <a:cs typeface="Twentieth Century"/>
                    <a:sym typeface="Twentieth Century"/>
                  </a:rPr>
                  <a:t>SOLUÇÕES ANALÍTICAS - BI</a:t>
                </a:r>
                <a:endParaRPr sz="1050">
                  <a:solidFill>
                    <a:srgbClr val="042D08"/>
                  </a:solidFill>
                  <a:latin typeface="Twentieth Century"/>
                  <a:ea typeface="Twentieth Century"/>
                  <a:cs typeface="Twentieth Century"/>
                  <a:sym typeface="Twentieth Century"/>
                </a:endParaRPr>
              </a:p>
            </p:txBody>
          </p:sp>
        </p:grpSp>
        <p:pic>
          <p:nvPicPr>
            <p:cNvPr id="768" name="Google Shape;768;p31"/>
            <p:cNvPicPr preferRelativeResize="0"/>
            <p:nvPr/>
          </p:nvPicPr>
          <p:blipFill rotWithShape="1">
            <a:blip r:embed="rId9">
              <a:alphaModFix/>
            </a:blip>
            <a:srcRect/>
            <a:stretch/>
          </p:blipFill>
          <p:spPr>
            <a:xfrm>
              <a:off x="3903247" y="332504"/>
              <a:ext cx="1145003" cy="278783"/>
            </a:xfrm>
            <a:prstGeom prst="rect">
              <a:avLst/>
            </a:prstGeom>
            <a:noFill/>
            <a:ln>
              <a:noFill/>
            </a:ln>
          </p:spPr>
        </p:pic>
      </p:grpSp>
      <p:sp>
        <p:nvSpPr>
          <p:cNvPr id="2" name="Retângulo 1">
            <a:extLst>
              <a:ext uri="{FF2B5EF4-FFF2-40B4-BE49-F238E27FC236}">
                <a16:creationId xmlns:a16="http://schemas.microsoft.com/office/drawing/2014/main" id="{482F5C88-66F7-9205-0824-6C4E880C3C6D}"/>
              </a:ext>
            </a:extLst>
          </p:cNvPr>
          <p:cNvSpPr/>
          <p:nvPr/>
        </p:nvSpPr>
        <p:spPr>
          <a:xfrm>
            <a:off x="3945102" y="561995"/>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C3F60C7E-3029-5779-5511-1A424C61D4F9}"/>
              </a:ext>
            </a:extLst>
          </p:cNvPr>
          <p:cNvSpPr/>
          <p:nvPr/>
        </p:nvSpPr>
        <p:spPr>
          <a:xfrm>
            <a:off x="7621037" y="561994"/>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D5BED75A-17F9-44BF-C780-F475188819BF}"/>
              </a:ext>
            </a:extLst>
          </p:cNvPr>
          <p:cNvSpPr/>
          <p:nvPr/>
        </p:nvSpPr>
        <p:spPr>
          <a:xfrm>
            <a:off x="3956303" y="2631932"/>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1D84C3F8-2B58-F690-117D-DC83225A5E07}"/>
              </a:ext>
            </a:extLst>
          </p:cNvPr>
          <p:cNvSpPr/>
          <p:nvPr/>
        </p:nvSpPr>
        <p:spPr>
          <a:xfrm>
            <a:off x="7625728" y="2660271"/>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BEB6CFC2-7A7D-0A0C-B3B6-D2CB890CCB00}"/>
              </a:ext>
            </a:extLst>
          </p:cNvPr>
          <p:cNvSpPr/>
          <p:nvPr/>
        </p:nvSpPr>
        <p:spPr>
          <a:xfrm>
            <a:off x="8287741" y="4784321"/>
            <a:ext cx="485155" cy="1659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1138515" y="2052586"/>
            <a:ext cx="1488707" cy="1349140"/>
          </a:xfrm>
          <a:custGeom>
            <a:avLst/>
            <a:gdLst/>
            <a:ahLst/>
            <a:cxnLst/>
            <a:rect l="l" t="t" r="r" b="b"/>
            <a:pathLst>
              <a:path w="2977413" h="2698280">
                <a:moveTo>
                  <a:pt x="0" y="0"/>
                </a:moveTo>
                <a:lnTo>
                  <a:pt x="2977413" y="0"/>
                </a:lnTo>
                <a:lnTo>
                  <a:pt x="2977413" y="2698280"/>
                </a:lnTo>
                <a:lnTo>
                  <a:pt x="0" y="2698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grpSp>
        <p:nvGrpSpPr>
          <p:cNvPr id="6" name="Group 6"/>
          <p:cNvGrpSpPr/>
          <p:nvPr/>
        </p:nvGrpSpPr>
        <p:grpSpPr>
          <a:xfrm>
            <a:off x="4889360" y="2486500"/>
            <a:ext cx="1256996" cy="847853"/>
            <a:chOff x="0" y="0"/>
            <a:chExt cx="1205027" cy="812800"/>
          </a:xfrm>
        </p:grpSpPr>
        <p:sp>
          <p:nvSpPr>
            <p:cNvPr id="7" name="Freeform 7"/>
            <p:cNvSpPr/>
            <p:nvPr/>
          </p:nvSpPr>
          <p:spPr>
            <a:xfrm>
              <a:off x="0" y="0"/>
              <a:ext cx="1205027" cy="812800"/>
            </a:xfrm>
            <a:custGeom>
              <a:avLst/>
              <a:gdLst/>
              <a:ahLst/>
              <a:cxnLst/>
              <a:rect l="l" t="t" r="r" b="b"/>
              <a:pathLst>
                <a:path w="1205027" h="812800">
                  <a:moveTo>
                    <a:pt x="1205027" y="406400"/>
                  </a:moveTo>
                  <a:lnTo>
                    <a:pt x="798627" y="0"/>
                  </a:lnTo>
                  <a:lnTo>
                    <a:pt x="798627" y="203200"/>
                  </a:lnTo>
                  <a:lnTo>
                    <a:pt x="0" y="203200"/>
                  </a:lnTo>
                  <a:lnTo>
                    <a:pt x="0" y="609600"/>
                  </a:lnTo>
                  <a:lnTo>
                    <a:pt x="798627" y="609600"/>
                  </a:lnTo>
                  <a:lnTo>
                    <a:pt x="798627" y="812800"/>
                  </a:lnTo>
                  <a:lnTo>
                    <a:pt x="1205027" y="406400"/>
                  </a:lnTo>
                  <a:close/>
                </a:path>
              </a:pathLst>
            </a:custGeom>
            <a:solidFill>
              <a:srgbClr val="284492"/>
            </a:solidFill>
          </p:spPr>
          <p:txBody>
            <a:bodyPr/>
            <a:lstStyle/>
            <a:p>
              <a:endParaRPr lang="pt-BR"/>
            </a:p>
          </p:txBody>
        </p:sp>
        <p:sp>
          <p:nvSpPr>
            <p:cNvPr id="8" name="TextBox 8"/>
            <p:cNvSpPr txBox="1"/>
            <p:nvPr/>
          </p:nvSpPr>
          <p:spPr>
            <a:xfrm>
              <a:off x="0" y="155575"/>
              <a:ext cx="1103427" cy="454025"/>
            </a:xfrm>
            <a:prstGeom prst="rect">
              <a:avLst/>
            </a:prstGeom>
          </p:spPr>
          <p:txBody>
            <a:bodyPr lIns="25400" tIns="25400" rIns="25400" bIns="25400" rtlCol="0" anchor="ctr"/>
            <a:lstStyle/>
            <a:p>
              <a:pPr algn="ctr">
                <a:lnSpc>
                  <a:spcPts val="1301"/>
                </a:lnSpc>
              </a:pPr>
              <a:endParaRPr sz="700"/>
            </a:p>
          </p:txBody>
        </p:sp>
      </p:grpSp>
      <p:sp>
        <p:nvSpPr>
          <p:cNvPr id="9" name="TextBox 9"/>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10" name="TextBox 10"/>
          <p:cNvSpPr txBox="1"/>
          <p:nvPr/>
        </p:nvSpPr>
        <p:spPr>
          <a:xfrm>
            <a:off x="1357685" y="1156297"/>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Média de Permanência</a:t>
            </a:r>
          </a:p>
        </p:txBody>
      </p:sp>
      <p:sp>
        <p:nvSpPr>
          <p:cNvPr id="11" name="TextBox 11"/>
          <p:cNvSpPr txBox="1"/>
          <p:nvPr/>
        </p:nvSpPr>
        <p:spPr>
          <a:xfrm>
            <a:off x="2904504" y="2638424"/>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5.6 dias</a:t>
            </a:r>
          </a:p>
        </p:txBody>
      </p:sp>
      <p:sp>
        <p:nvSpPr>
          <p:cNvPr id="12" name="TextBox 12"/>
          <p:cNvSpPr txBox="1"/>
          <p:nvPr/>
        </p:nvSpPr>
        <p:spPr>
          <a:xfrm>
            <a:off x="3226714" y="2282189"/>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Diagnóstico Situacional </a:t>
            </a:r>
          </a:p>
        </p:txBody>
      </p:sp>
      <p:sp>
        <p:nvSpPr>
          <p:cNvPr id="13" name="TextBox 13"/>
          <p:cNvSpPr txBox="1"/>
          <p:nvPr/>
        </p:nvSpPr>
        <p:spPr>
          <a:xfrm>
            <a:off x="6311723" y="2652861"/>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3.9 dias</a:t>
            </a:r>
          </a:p>
        </p:txBody>
      </p:sp>
      <p:sp>
        <p:nvSpPr>
          <p:cNvPr id="14" name="TextBox 14"/>
          <p:cNvSpPr txBox="1"/>
          <p:nvPr/>
        </p:nvSpPr>
        <p:spPr>
          <a:xfrm>
            <a:off x="6588489" y="2291714"/>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Planejamento Atual</a:t>
            </a:r>
          </a:p>
        </p:txBody>
      </p:sp>
      <p:grpSp>
        <p:nvGrpSpPr>
          <p:cNvPr id="15" name="Group 15"/>
          <p:cNvGrpSpPr/>
          <p:nvPr/>
        </p:nvGrpSpPr>
        <p:grpSpPr>
          <a:xfrm rot="5400000">
            <a:off x="7636248" y="3591916"/>
            <a:ext cx="672644" cy="475945"/>
            <a:chOff x="0" y="0"/>
            <a:chExt cx="1148715" cy="812800"/>
          </a:xfrm>
        </p:grpSpPr>
        <p:sp>
          <p:nvSpPr>
            <p:cNvPr id="16" name="Freeform 16"/>
            <p:cNvSpPr/>
            <p:nvPr/>
          </p:nvSpPr>
          <p:spPr>
            <a:xfrm>
              <a:off x="0" y="0"/>
              <a:ext cx="1148715" cy="812800"/>
            </a:xfrm>
            <a:custGeom>
              <a:avLst/>
              <a:gdLst/>
              <a:ahLst/>
              <a:cxnLst/>
              <a:rect l="l" t="t" r="r" b="b"/>
              <a:pathLst>
                <a:path w="1148715" h="812800">
                  <a:moveTo>
                    <a:pt x="1148715" y="406400"/>
                  </a:moveTo>
                  <a:lnTo>
                    <a:pt x="742315" y="0"/>
                  </a:lnTo>
                  <a:lnTo>
                    <a:pt x="742315" y="203200"/>
                  </a:lnTo>
                  <a:lnTo>
                    <a:pt x="0" y="203200"/>
                  </a:lnTo>
                  <a:lnTo>
                    <a:pt x="0" y="609600"/>
                  </a:lnTo>
                  <a:lnTo>
                    <a:pt x="742315" y="609600"/>
                  </a:lnTo>
                  <a:lnTo>
                    <a:pt x="742315" y="812800"/>
                  </a:lnTo>
                  <a:lnTo>
                    <a:pt x="1148715" y="406400"/>
                  </a:lnTo>
                  <a:close/>
                </a:path>
              </a:pathLst>
            </a:custGeom>
            <a:solidFill>
              <a:srgbClr val="284492"/>
            </a:solidFill>
          </p:spPr>
          <p:txBody>
            <a:bodyPr/>
            <a:lstStyle/>
            <a:p>
              <a:endParaRPr lang="pt-BR"/>
            </a:p>
          </p:txBody>
        </p:sp>
        <p:sp>
          <p:nvSpPr>
            <p:cNvPr id="17" name="TextBox 17"/>
            <p:cNvSpPr txBox="1"/>
            <p:nvPr/>
          </p:nvSpPr>
          <p:spPr>
            <a:xfrm>
              <a:off x="0" y="155575"/>
              <a:ext cx="1047115" cy="454025"/>
            </a:xfrm>
            <a:prstGeom prst="rect">
              <a:avLst/>
            </a:prstGeom>
          </p:spPr>
          <p:txBody>
            <a:bodyPr lIns="25400" tIns="25400" rIns="25400" bIns="25400" rtlCol="0" anchor="ctr"/>
            <a:lstStyle/>
            <a:p>
              <a:pPr algn="ctr">
                <a:lnSpc>
                  <a:spcPts val="1301"/>
                </a:lnSpc>
              </a:pPr>
              <a:endParaRPr sz="700"/>
            </a:p>
          </p:txBody>
        </p:sp>
      </p:grpSp>
      <p:sp>
        <p:nvSpPr>
          <p:cNvPr id="18" name="TextBox 18"/>
          <p:cNvSpPr txBox="1"/>
          <p:nvPr/>
        </p:nvSpPr>
        <p:spPr>
          <a:xfrm>
            <a:off x="6216723" y="3417367"/>
            <a:ext cx="1898819" cy="642868"/>
          </a:xfrm>
          <a:prstGeom prst="rect">
            <a:avLst/>
          </a:prstGeom>
        </p:spPr>
        <p:txBody>
          <a:bodyPr lIns="0" tIns="0" rIns="0" bIns="0" rtlCol="0" anchor="t">
            <a:spAutoFit/>
          </a:bodyPr>
          <a:lstStyle/>
          <a:p>
            <a:pPr algn="ctr">
              <a:lnSpc>
                <a:spcPts val="5460"/>
              </a:lnSpc>
            </a:pPr>
            <a:r>
              <a:rPr lang="en-US" sz="3899" b="1">
                <a:latin typeface="Montserrat Semi-Bold"/>
                <a:ea typeface="Montserrat Semi-Bold"/>
                <a:cs typeface="Montserrat Semi-Bold"/>
                <a:sym typeface="Montserrat Semi-Bold"/>
              </a:rPr>
              <a:t>30,3%</a:t>
            </a:r>
          </a:p>
        </p:txBody>
      </p:sp>
    </p:spTree>
    <p:extLst>
      <p:ext uri="{BB962C8B-B14F-4D97-AF65-F5344CB8AC3E}">
        <p14:creationId xmlns:p14="http://schemas.microsoft.com/office/powerpoint/2010/main" val="163030605"/>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311700" y="2097825"/>
            <a:ext cx="8520600" cy="947850"/>
          </a:xfrm>
        </p:spPr>
        <p:txBody>
          <a:bodyPr>
            <a:normAutofit fontScale="90000"/>
          </a:bodyPr>
          <a:lstStyle/>
          <a:p>
            <a:pPr>
              <a:lnSpc>
                <a:spcPct val="150000"/>
              </a:lnSpc>
            </a:pPr>
            <a:r>
              <a:rPr lang="pt-BR" dirty="0"/>
              <a:t>Desafios</a:t>
            </a:r>
          </a:p>
        </p:txBody>
      </p:sp>
    </p:spTree>
    <p:extLst>
      <p:ext uri="{BB962C8B-B14F-4D97-AF65-F5344CB8AC3E}">
        <p14:creationId xmlns:p14="http://schemas.microsoft.com/office/powerpoint/2010/main" val="1080238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p:nvPr/>
        </p:nvSpPr>
        <p:spPr>
          <a:xfrm>
            <a:off x="1428831" y="2953440"/>
            <a:ext cx="2060100" cy="7167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14" name="Google Shape;114;p22" descr="project icon"/>
          <p:cNvPicPr preferRelativeResize="0"/>
          <p:nvPr/>
        </p:nvPicPr>
        <p:blipFill rotWithShape="1">
          <a:blip r:embed="rId3">
            <a:alphaModFix/>
          </a:blip>
          <a:srcRect/>
          <a:stretch/>
        </p:blipFill>
        <p:spPr>
          <a:xfrm>
            <a:off x="1520451" y="3008261"/>
            <a:ext cx="600600" cy="607200"/>
          </a:xfrm>
          <a:prstGeom prst="rect">
            <a:avLst/>
          </a:prstGeom>
          <a:noFill/>
          <a:ln>
            <a:noFill/>
          </a:ln>
        </p:spPr>
      </p:pic>
      <p:sp>
        <p:nvSpPr>
          <p:cNvPr id="115" name="Google Shape;115;p22"/>
          <p:cNvSpPr txBox="1"/>
          <p:nvPr/>
        </p:nvSpPr>
        <p:spPr>
          <a:xfrm>
            <a:off x="2120788" y="3008261"/>
            <a:ext cx="1018500" cy="17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Projeto</a:t>
            </a:r>
            <a:endParaRPr sz="1000" b="1" i="0" u="none" strike="noStrike" cap="none">
              <a:solidFill>
                <a:srgbClr val="000000"/>
              </a:solidFill>
              <a:latin typeface="Arial"/>
              <a:ea typeface="Arial"/>
              <a:cs typeface="Arial"/>
              <a:sym typeface="Arial"/>
            </a:endParaRPr>
          </a:p>
        </p:txBody>
      </p:sp>
      <p:grpSp>
        <p:nvGrpSpPr>
          <p:cNvPr id="116" name="Google Shape;116;p22"/>
          <p:cNvGrpSpPr/>
          <p:nvPr/>
        </p:nvGrpSpPr>
        <p:grpSpPr>
          <a:xfrm>
            <a:off x="1426545" y="3827050"/>
            <a:ext cx="2059846" cy="716767"/>
            <a:chOff x="101950" y="2081206"/>
            <a:chExt cx="2860500" cy="984300"/>
          </a:xfrm>
        </p:grpSpPr>
        <p:sp>
          <p:nvSpPr>
            <p:cNvPr id="117" name="Google Shape;117;p2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18" name="Google Shape;118;p22" descr="http://www.infoabove.com/images/infoabove/category_icons/icon_2e0b187cd572ff02ac81f3529ecc03bb.png"/>
            <p:cNvPicPr preferRelativeResize="0"/>
            <p:nvPr/>
          </p:nvPicPr>
          <p:blipFill rotWithShape="1">
            <a:blip r:embed="rId4">
              <a:alphaModFix/>
            </a:blip>
            <a:srcRect/>
            <a:stretch/>
          </p:blipFill>
          <p:spPr>
            <a:xfrm>
              <a:off x="311671" y="2158353"/>
              <a:ext cx="603300" cy="829800"/>
            </a:xfrm>
            <a:prstGeom prst="rect">
              <a:avLst/>
            </a:prstGeom>
            <a:noFill/>
            <a:ln>
              <a:noFill/>
            </a:ln>
          </p:spPr>
        </p:pic>
        <p:sp>
          <p:nvSpPr>
            <p:cNvPr id="119" name="Google Shape;119;p22"/>
            <p:cNvSpPr txBox="1"/>
            <p:nvPr/>
          </p:nvSpPr>
          <p:spPr>
            <a:xfrm>
              <a:off x="977986" y="2213949"/>
              <a:ext cx="19134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Obra Civil</a:t>
              </a:r>
              <a:endParaRPr sz="1000" b="1" i="0" u="none" strike="noStrike" cap="none">
                <a:solidFill>
                  <a:srgbClr val="000000"/>
                </a:solidFill>
                <a:latin typeface="Arial"/>
                <a:ea typeface="Arial"/>
                <a:cs typeface="Arial"/>
                <a:sym typeface="Arial"/>
              </a:endParaRPr>
            </a:p>
          </p:txBody>
        </p:sp>
      </p:grpSp>
      <p:grpSp>
        <p:nvGrpSpPr>
          <p:cNvPr id="120" name="Google Shape;120;p22"/>
          <p:cNvGrpSpPr/>
          <p:nvPr/>
        </p:nvGrpSpPr>
        <p:grpSpPr>
          <a:xfrm>
            <a:off x="3539989" y="2949883"/>
            <a:ext cx="2059846" cy="716767"/>
            <a:chOff x="103574" y="3116332"/>
            <a:chExt cx="2860500" cy="984300"/>
          </a:xfrm>
        </p:grpSpPr>
        <p:sp>
          <p:nvSpPr>
            <p:cNvPr id="121" name="Google Shape;121;p22"/>
            <p:cNvSpPr/>
            <p:nvPr/>
          </p:nvSpPr>
          <p:spPr>
            <a:xfrm>
              <a:off x="103574" y="311633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22" name="Google Shape;122;p22" descr="http://en.xn--icne-wqa.com/images/icones/7/7/pictogram-din-w008-electricisty.png"/>
            <p:cNvPicPr preferRelativeResize="0"/>
            <p:nvPr/>
          </p:nvPicPr>
          <p:blipFill rotWithShape="1">
            <a:blip r:embed="rId5">
              <a:alphaModFix/>
            </a:blip>
            <a:srcRect/>
            <a:stretch/>
          </p:blipFill>
          <p:spPr>
            <a:xfrm>
              <a:off x="179526" y="3126570"/>
              <a:ext cx="963900" cy="963900"/>
            </a:xfrm>
            <a:prstGeom prst="rect">
              <a:avLst/>
            </a:prstGeom>
            <a:noFill/>
            <a:ln>
              <a:noFill/>
            </a:ln>
          </p:spPr>
        </p:pic>
        <p:sp>
          <p:nvSpPr>
            <p:cNvPr id="123" name="Google Shape;123;p22"/>
            <p:cNvSpPr txBox="1"/>
            <p:nvPr/>
          </p:nvSpPr>
          <p:spPr>
            <a:xfrm>
              <a:off x="742104" y="3203933"/>
              <a:ext cx="19134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Adequação Elétrica</a:t>
              </a:r>
              <a:endParaRPr sz="1000" b="1" i="0" u="none" strike="noStrike" cap="none">
                <a:solidFill>
                  <a:srgbClr val="000000"/>
                </a:solidFill>
                <a:latin typeface="Arial"/>
                <a:ea typeface="Arial"/>
                <a:cs typeface="Arial"/>
                <a:sym typeface="Arial"/>
              </a:endParaRPr>
            </a:p>
          </p:txBody>
        </p:sp>
      </p:grpSp>
      <p:grpSp>
        <p:nvGrpSpPr>
          <p:cNvPr id="124" name="Google Shape;124;p22"/>
          <p:cNvGrpSpPr/>
          <p:nvPr/>
        </p:nvGrpSpPr>
        <p:grpSpPr>
          <a:xfrm>
            <a:off x="3525626" y="3833029"/>
            <a:ext cx="2325878" cy="716767"/>
            <a:chOff x="103574" y="4159902"/>
            <a:chExt cx="3229937" cy="984300"/>
          </a:xfrm>
        </p:grpSpPr>
        <p:sp>
          <p:nvSpPr>
            <p:cNvPr id="125" name="Google Shape;125;p22"/>
            <p:cNvSpPr/>
            <p:nvPr/>
          </p:nvSpPr>
          <p:spPr>
            <a:xfrm>
              <a:off x="103574" y="415990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26" name="Google Shape;126;p22" descr="http://www.hs-esslingen.de/fileadmin/medien/einrichtungen/Rechenzentrum/Icons/cable.png"/>
            <p:cNvPicPr preferRelativeResize="0"/>
            <p:nvPr/>
          </p:nvPicPr>
          <p:blipFill rotWithShape="1">
            <a:blip r:embed="rId6">
              <a:alphaModFix/>
            </a:blip>
            <a:srcRect/>
            <a:stretch/>
          </p:blipFill>
          <p:spPr>
            <a:xfrm>
              <a:off x="186319" y="4284525"/>
              <a:ext cx="779400" cy="779400"/>
            </a:xfrm>
            <a:prstGeom prst="rect">
              <a:avLst/>
            </a:prstGeom>
            <a:noFill/>
            <a:ln>
              <a:noFill/>
            </a:ln>
          </p:spPr>
        </p:pic>
        <p:sp>
          <p:nvSpPr>
            <p:cNvPr id="127" name="Google Shape;127;p22"/>
            <p:cNvSpPr txBox="1"/>
            <p:nvPr/>
          </p:nvSpPr>
          <p:spPr>
            <a:xfrm>
              <a:off x="933811" y="4284525"/>
              <a:ext cx="23997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Cabeamento Estruturado</a:t>
              </a:r>
              <a:endParaRPr sz="1100" b="1" i="0" u="none" strike="noStrike" cap="none">
                <a:solidFill>
                  <a:srgbClr val="000000"/>
                </a:solidFill>
                <a:latin typeface="Raleway"/>
                <a:ea typeface="Raleway"/>
                <a:cs typeface="Raleway"/>
                <a:sym typeface="Raleway"/>
              </a:endParaRPr>
            </a:p>
          </p:txBody>
        </p:sp>
      </p:grpSp>
      <p:grpSp>
        <p:nvGrpSpPr>
          <p:cNvPr id="128" name="Google Shape;128;p22"/>
          <p:cNvGrpSpPr/>
          <p:nvPr/>
        </p:nvGrpSpPr>
        <p:grpSpPr>
          <a:xfrm>
            <a:off x="5664357" y="2069408"/>
            <a:ext cx="2074329" cy="796006"/>
            <a:chOff x="98676" y="5192420"/>
            <a:chExt cx="2880613" cy="1093114"/>
          </a:xfrm>
        </p:grpSpPr>
        <p:sp>
          <p:nvSpPr>
            <p:cNvPr id="129" name="Google Shape;129;p22"/>
            <p:cNvSpPr/>
            <p:nvPr/>
          </p:nvSpPr>
          <p:spPr>
            <a:xfrm>
              <a:off x="98676" y="5192420"/>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30" name="Google Shape;130;p22" descr="http://files.softicons.com/download/transport-icons/standard-road-icons-by-aha-soft/png/256x256/Workers.png"/>
            <p:cNvPicPr preferRelativeResize="0"/>
            <p:nvPr/>
          </p:nvPicPr>
          <p:blipFill rotWithShape="1">
            <a:blip r:embed="rId7">
              <a:alphaModFix/>
            </a:blip>
            <a:srcRect/>
            <a:stretch/>
          </p:blipFill>
          <p:spPr>
            <a:xfrm>
              <a:off x="201266" y="5248523"/>
              <a:ext cx="700800" cy="700800"/>
            </a:xfrm>
            <a:prstGeom prst="rect">
              <a:avLst/>
            </a:prstGeom>
            <a:noFill/>
            <a:ln>
              <a:noFill/>
            </a:ln>
          </p:spPr>
        </p:pic>
        <p:pic>
          <p:nvPicPr>
            <p:cNvPr id="131" name="Google Shape;131;p22" descr="http://emergentitsolutions.net.au/wp-content/uploads/2909-i-love-yaris-car-icon-png-4.png"/>
            <p:cNvPicPr preferRelativeResize="0"/>
            <p:nvPr/>
          </p:nvPicPr>
          <p:blipFill rotWithShape="1">
            <a:blip r:embed="rId8">
              <a:alphaModFix/>
            </a:blip>
            <a:srcRect/>
            <a:stretch/>
          </p:blipFill>
          <p:spPr>
            <a:xfrm flipH="1">
              <a:off x="211118" y="5563134"/>
              <a:ext cx="758700" cy="722400"/>
            </a:xfrm>
            <a:prstGeom prst="rect">
              <a:avLst/>
            </a:prstGeom>
            <a:noFill/>
            <a:ln>
              <a:noFill/>
            </a:ln>
          </p:spPr>
        </p:pic>
        <p:sp>
          <p:nvSpPr>
            <p:cNvPr id="132" name="Google Shape;132;p22"/>
            <p:cNvSpPr txBox="1"/>
            <p:nvPr/>
          </p:nvSpPr>
          <p:spPr>
            <a:xfrm>
              <a:off x="911989" y="5214468"/>
              <a:ext cx="20673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Manutenção e Suporte</a:t>
              </a:r>
              <a:endParaRPr sz="1100" b="1" i="0" u="none" strike="noStrike" cap="none">
                <a:solidFill>
                  <a:srgbClr val="000000"/>
                </a:solidFill>
                <a:latin typeface="Raleway"/>
                <a:ea typeface="Raleway"/>
                <a:cs typeface="Raleway"/>
                <a:sym typeface="Raleway"/>
              </a:endParaRPr>
            </a:p>
          </p:txBody>
        </p:sp>
      </p:grpSp>
      <p:sp>
        <p:nvSpPr>
          <p:cNvPr id="133" name="Google Shape;133;p22"/>
          <p:cNvSpPr/>
          <p:nvPr/>
        </p:nvSpPr>
        <p:spPr>
          <a:xfrm>
            <a:off x="3541953" y="2072787"/>
            <a:ext cx="2060100" cy="7167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34" name="Google Shape;134;p22"/>
          <p:cNvSpPr txBox="1"/>
          <p:nvPr/>
        </p:nvSpPr>
        <p:spPr>
          <a:xfrm>
            <a:off x="4189666" y="2110097"/>
            <a:ext cx="1503600" cy="17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Cultura</a:t>
            </a:r>
            <a:endParaRPr sz="1000" b="1" i="0" u="none" strike="noStrike" cap="none">
              <a:solidFill>
                <a:srgbClr val="000000"/>
              </a:solidFill>
              <a:latin typeface="Arial"/>
              <a:ea typeface="Arial"/>
              <a:cs typeface="Arial"/>
              <a:sym typeface="Arial"/>
            </a:endParaRPr>
          </a:p>
        </p:txBody>
      </p:sp>
      <p:grpSp>
        <p:nvGrpSpPr>
          <p:cNvPr id="135" name="Google Shape;135;p22"/>
          <p:cNvGrpSpPr/>
          <p:nvPr/>
        </p:nvGrpSpPr>
        <p:grpSpPr>
          <a:xfrm>
            <a:off x="5622103" y="2958288"/>
            <a:ext cx="2190223" cy="716767"/>
            <a:chOff x="5688011" y="5289994"/>
            <a:chExt cx="3041554" cy="984300"/>
          </a:xfrm>
        </p:grpSpPr>
        <p:sp>
          <p:nvSpPr>
            <p:cNvPr id="136" name="Google Shape;136;p2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pic>
          <p:nvPicPr>
            <p:cNvPr id="137" name="Google Shape;137;p22" descr="checklist icon"/>
            <p:cNvPicPr preferRelativeResize="0"/>
            <p:nvPr/>
          </p:nvPicPr>
          <p:blipFill rotWithShape="1">
            <a:blip r:embed="rId9">
              <a:alphaModFix/>
            </a:blip>
            <a:srcRect/>
            <a:stretch/>
          </p:blipFill>
          <p:spPr>
            <a:xfrm>
              <a:off x="5688011" y="5322841"/>
              <a:ext cx="869400" cy="869400"/>
            </a:xfrm>
            <a:prstGeom prst="rect">
              <a:avLst/>
            </a:prstGeom>
            <a:noFill/>
            <a:ln>
              <a:noFill/>
            </a:ln>
          </p:spPr>
        </p:pic>
        <p:sp>
          <p:nvSpPr>
            <p:cNvPr id="138" name="Google Shape;138;p22"/>
            <p:cNvSpPr txBox="1"/>
            <p:nvPr/>
          </p:nvSpPr>
          <p:spPr>
            <a:xfrm>
              <a:off x="6417165" y="5358855"/>
              <a:ext cx="23124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Planejamento</a:t>
              </a:r>
              <a:endParaRPr sz="1000" b="1" i="0" u="none" strike="noStrike" cap="none">
                <a:solidFill>
                  <a:srgbClr val="000000"/>
                </a:solidFill>
                <a:latin typeface="Arial"/>
                <a:ea typeface="Arial"/>
                <a:cs typeface="Arial"/>
                <a:sym typeface="Arial"/>
              </a:endParaRPr>
            </a:p>
          </p:txBody>
        </p:sp>
      </p:grpSp>
      <p:grpSp>
        <p:nvGrpSpPr>
          <p:cNvPr id="139" name="Google Shape;139;p22"/>
          <p:cNvGrpSpPr/>
          <p:nvPr/>
        </p:nvGrpSpPr>
        <p:grpSpPr>
          <a:xfrm>
            <a:off x="5640745" y="3837785"/>
            <a:ext cx="2423997" cy="716767"/>
            <a:chOff x="5894041" y="4374368"/>
            <a:chExt cx="3366195" cy="984300"/>
          </a:xfrm>
        </p:grpSpPr>
        <p:grpSp>
          <p:nvGrpSpPr>
            <p:cNvPr id="140" name="Google Shape;140;p22"/>
            <p:cNvGrpSpPr/>
            <p:nvPr/>
          </p:nvGrpSpPr>
          <p:grpSpPr>
            <a:xfrm>
              <a:off x="5894041" y="4374368"/>
              <a:ext cx="3366195" cy="984300"/>
              <a:chOff x="5722213" y="5289994"/>
              <a:chExt cx="3366195" cy="984300"/>
            </a:xfrm>
          </p:grpSpPr>
          <p:sp>
            <p:nvSpPr>
              <p:cNvPr id="141" name="Google Shape;141;p2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42" name="Google Shape;142;p22"/>
              <p:cNvSpPr txBox="1"/>
              <p:nvPr/>
            </p:nvSpPr>
            <p:spPr>
              <a:xfrm>
                <a:off x="6568108" y="5408096"/>
                <a:ext cx="25203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Documentação</a:t>
                </a:r>
                <a:endParaRPr sz="1100" b="1" i="0" u="none" strike="noStrike" cap="none">
                  <a:solidFill>
                    <a:srgbClr val="000000"/>
                  </a:solidFill>
                  <a:latin typeface="Raleway"/>
                  <a:ea typeface="Raleway"/>
                  <a:cs typeface="Raleway"/>
                  <a:sym typeface="Raleway"/>
                </a:endParaRPr>
              </a:p>
            </p:txBody>
          </p:sp>
        </p:grpSp>
        <p:pic>
          <p:nvPicPr>
            <p:cNvPr id="143" name="Google Shape;143;p22" descr="research icon"/>
            <p:cNvPicPr preferRelativeResize="0"/>
            <p:nvPr/>
          </p:nvPicPr>
          <p:blipFill rotWithShape="1">
            <a:blip r:embed="rId10">
              <a:alphaModFix/>
            </a:blip>
            <a:srcRect/>
            <a:stretch/>
          </p:blipFill>
          <p:spPr>
            <a:xfrm>
              <a:off x="5967026" y="4478054"/>
              <a:ext cx="765300" cy="765300"/>
            </a:xfrm>
            <a:prstGeom prst="rect">
              <a:avLst/>
            </a:prstGeom>
            <a:noFill/>
            <a:ln>
              <a:noFill/>
            </a:ln>
          </p:spPr>
        </p:pic>
      </p:grpSp>
      <p:grpSp>
        <p:nvGrpSpPr>
          <p:cNvPr id="144" name="Google Shape;144;p22"/>
          <p:cNvGrpSpPr/>
          <p:nvPr/>
        </p:nvGrpSpPr>
        <p:grpSpPr>
          <a:xfrm>
            <a:off x="1426474" y="1190483"/>
            <a:ext cx="2059997" cy="716767"/>
            <a:chOff x="101950" y="2081206"/>
            <a:chExt cx="2860710" cy="984300"/>
          </a:xfrm>
        </p:grpSpPr>
        <p:sp>
          <p:nvSpPr>
            <p:cNvPr id="145" name="Google Shape;145;p2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46" name="Google Shape;146;p22"/>
            <p:cNvSpPr txBox="1"/>
            <p:nvPr/>
          </p:nvSpPr>
          <p:spPr>
            <a:xfrm>
              <a:off x="1049260" y="2111328"/>
              <a:ext cx="1913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Resistência a Mudança</a:t>
              </a:r>
              <a:endParaRPr sz="1100" b="1" i="0" u="none" strike="noStrike" cap="none">
                <a:solidFill>
                  <a:srgbClr val="000000"/>
                </a:solidFill>
                <a:latin typeface="Raleway"/>
                <a:ea typeface="Raleway"/>
                <a:cs typeface="Raleway"/>
                <a:sym typeface="Raleway"/>
              </a:endParaRPr>
            </a:p>
          </p:txBody>
        </p:sp>
      </p:grpSp>
      <p:grpSp>
        <p:nvGrpSpPr>
          <p:cNvPr id="147" name="Google Shape;147;p22"/>
          <p:cNvGrpSpPr/>
          <p:nvPr/>
        </p:nvGrpSpPr>
        <p:grpSpPr>
          <a:xfrm>
            <a:off x="3537345" y="1197540"/>
            <a:ext cx="2310650" cy="716767"/>
            <a:chOff x="103574" y="4159902"/>
            <a:chExt cx="3208790" cy="984300"/>
          </a:xfrm>
        </p:grpSpPr>
        <p:sp>
          <p:nvSpPr>
            <p:cNvPr id="148" name="Google Shape;148;p22"/>
            <p:cNvSpPr/>
            <p:nvPr/>
          </p:nvSpPr>
          <p:spPr>
            <a:xfrm>
              <a:off x="103574" y="415990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49" name="Google Shape;149;p22"/>
            <p:cNvSpPr txBox="1"/>
            <p:nvPr/>
          </p:nvSpPr>
          <p:spPr>
            <a:xfrm>
              <a:off x="912664" y="4194952"/>
              <a:ext cx="23997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Momento de </a:t>
              </a:r>
              <a:endParaRPr sz="11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Transição</a:t>
              </a:r>
              <a:endParaRPr sz="1100" b="1" i="0" u="none" strike="noStrike" cap="none">
                <a:solidFill>
                  <a:srgbClr val="000000"/>
                </a:solidFill>
                <a:latin typeface="Raleway"/>
                <a:ea typeface="Raleway"/>
                <a:cs typeface="Raleway"/>
                <a:sym typeface="Raleway"/>
              </a:endParaRPr>
            </a:p>
          </p:txBody>
        </p:sp>
      </p:grpSp>
      <p:grpSp>
        <p:nvGrpSpPr>
          <p:cNvPr id="150" name="Google Shape;150;p22"/>
          <p:cNvGrpSpPr/>
          <p:nvPr/>
        </p:nvGrpSpPr>
        <p:grpSpPr>
          <a:xfrm>
            <a:off x="5652471" y="1203516"/>
            <a:ext cx="2458621" cy="716767"/>
            <a:chOff x="5722213" y="5289994"/>
            <a:chExt cx="3414277" cy="984300"/>
          </a:xfrm>
        </p:grpSpPr>
        <p:sp>
          <p:nvSpPr>
            <p:cNvPr id="151" name="Google Shape;151;p2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52" name="Google Shape;152;p22"/>
            <p:cNvSpPr txBox="1"/>
            <p:nvPr/>
          </p:nvSpPr>
          <p:spPr>
            <a:xfrm>
              <a:off x="6616190" y="5339077"/>
              <a:ext cx="25203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Envolvimento Governança</a:t>
              </a:r>
              <a:endParaRPr sz="1100" b="1" i="0" u="none" strike="noStrike" cap="none">
                <a:solidFill>
                  <a:srgbClr val="000000"/>
                </a:solidFill>
                <a:latin typeface="Raleway"/>
                <a:ea typeface="Raleway"/>
                <a:cs typeface="Raleway"/>
                <a:sym typeface="Raleway"/>
              </a:endParaRPr>
            </a:p>
          </p:txBody>
        </p:sp>
      </p:grpSp>
      <p:pic>
        <p:nvPicPr>
          <p:cNvPr id="153" name="Google Shape;153;p22" descr="https://lh5.googleusercontent.com/-1j2YvxgCRPc/AAAAAAAAAAI/AAAAAAAABAI/dIpxreR1suo/photo.jpg"/>
          <p:cNvPicPr preferRelativeResize="0"/>
          <p:nvPr/>
        </p:nvPicPr>
        <p:blipFill rotWithShape="1">
          <a:blip r:embed="rId11">
            <a:alphaModFix/>
          </a:blip>
          <a:srcRect/>
          <a:stretch/>
        </p:blipFill>
        <p:spPr>
          <a:xfrm>
            <a:off x="1547640" y="1287303"/>
            <a:ext cx="537900" cy="542400"/>
          </a:xfrm>
          <a:prstGeom prst="rect">
            <a:avLst/>
          </a:prstGeom>
          <a:noFill/>
          <a:ln>
            <a:noFill/>
          </a:ln>
        </p:spPr>
      </p:pic>
      <p:pic>
        <p:nvPicPr>
          <p:cNvPr id="154" name="Google Shape;154;p22" descr="http://i.stack.imgur.com/CQZuP.png"/>
          <p:cNvPicPr preferRelativeResize="0"/>
          <p:nvPr/>
        </p:nvPicPr>
        <p:blipFill rotWithShape="1">
          <a:blip r:embed="rId12">
            <a:alphaModFix/>
          </a:blip>
          <a:srcRect/>
          <a:stretch/>
        </p:blipFill>
        <p:spPr>
          <a:xfrm>
            <a:off x="3593892" y="1308781"/>
            <a:ext cx="529500" cy="549600"/>
          </a:xfrm>
          <a:prstGeom prst="rect">
            <a:avLst/>
          </a:prstGeom>
          <a:noFill/>
          <a:ln>
            <a:noFill/>
          </a:ln>
        </p:spPr>
      </p:pic>
      <p:pic>
        <p:nvPicPr>
          <p:cNvPr id="155" name="Google Shape;155;p22" descr="http://www.subhashandsons.com/images/new-manegment-icon.png"/>
          <p:cNvPicPr preferRelativeResize="0"/>
          <p:nvPr/>
        </p:nvPicPr>
        <p:blipFill rotWithShape="1">
          <a:blip r:embed="rId13">
            <a:alphaModFix/>
          </a:blip>
          <a:srcRect/>
          <a:stretch/>
        </p:blipFill>
        <p:spPr>
          <a:xfrm>
            <a:off x="5725591" y="1370092"/>
            <a:ext cx="585600" cy="410400"/>
          </a:xfrm>
          <a:prstGeom prst="rect">
            <a:avLst/>
          </a:prstGeom>
          <a:noFill/>
          <a:ln>
            <a:noFill/>
          </a:ln>
        </p:spPr>
      </p:pic>
      <p:grpSp>
        <p:nvGrpSpPr>
          <p:cNvPr id="156" name="Google Shape;156;p22"/>
          <p:cNvGrpSpPr/>
          <p:nvPr/>
        </p:nvGrpSpPr>
        <p:grpSpPr>
          <a:xfrm>
            <a:off x="1435537" y="2074399"/>
            <a:ext cx="2059863" cy="716767"/>
            <a:chOff x="101950" y="2081206"/>
            <a:chExt cx="2860523" cy="984300"/>
          </a:xfrm>
        </p:grpSpPr>
        <p:sp>
          <p:nvSpPr>
            <p:cNvPr id="157" name="Google Shape;157;p2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158" name="Google Shape;158;p22"/>
            <p:cNvSpPr txBox="1"/>
            <p:nvPr/>
          </p:nvSpPr>
          <p:spPr>
            <a:xfrm>
              <a:off x="929673" y="2111328"/>
              <a:ext cx="20328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Raleway"/>
                  <a:ea typeface="Raleway"/>
                  <a:cs typeface="Raleway"/>
                  <a:sym typeface="Raleway"/>
                </a:rPr>
                <a:t>Maturidade de Gestão</a:t>
              </a:r>
              <a:endParaRPr sz="1100" b="1" i="0" u="none" strike="noStrike" cap="none">
                <a:solidFill>
                  <a:srgbClr val="000000"/>
                </a:solidFill>
                <a:latin typeface="Raleway"/>
                <a:ea typeface="Raleway"/>
                <a:cs typeface="Raleway"/>
                <a:sym typeface="Raleway"/>
              </a:endParaRPr>
            </a:p>
          </p:txBody>
        </p:sp>
      </p:grpSp>
      <p:pic>
        <p:nvPicPr>
          <p:cNvPr id="159" name="Google Shape;159;p22" descr="http://www.webfoto.net.br/site/data/uploads/gestao.png"/>
          <p:cNvPicPr preferRelativeResize="0"/>
          <p:nvPr/>
        </p:nvPicPr>
        <p:blipFill rotWithShape="1">
          <a:blip r:embed="rId14">
            <a:alphaModFix/>
          </a:blip>
          <a:srcRect/>
          <a:stretch/>
        </p:blipFill>
        <p:spPr>
          <a:xfrm>
            <a:off x="1541662" y="2185785"/>
            <a:ext cx="516000" cy="521400"/>
          </a:xfrm>
          <a:prstGeom prst="rect">
            <a:avLst/>
          </a:prstGeom>
          <a:noFill/>
          <a:ln>
            <a:noFill/>
          </a:ln>
        </p:spPr>
      </p:pic>
      <p:pic>
        <p:nvPicPr>
          <p:cNvPr id="160" name="Google Shape;160;p22" descr="http://pmdpro.com.br/wp-content/uploads/2016/01/negocios-sociais.png"/>
          <p:cNvPicPr preferRelativeResize="0"/>
          <p:nvPr/>
        </p:nvPicPr>
        <p:blipFill rotWithShape="1">
          <a:blip r:embed="rId15">
            <a:alphaModFix/>
          </a:blip>
          <a:srcRect/>
          <a:stretch/>
        </p:blipFill>
        <p:spPr>
          <a:xfrm>
            <a:off x="3519063" y="2034748"/>
            <a:ext cx="802500" cy="750000"/>
          </a:xfrm>
          <a:prstGeom prst="rect">
            <a:avLst/>
          </a:prstGeom>
          <a:noFill/>
          <a:ln>
            <a:noFill/>
          </a:ln>
        </p:spPr>
      </p:pic>
      <p:sp>
        <p:nvSpPr>
          <p:cNvPr id="161" name="Google Shape;161;p22"/>
          <p:cNvSpPr txBox="1"/>
          <p:nvPr/>
        </p:nvSpPr>
        <p:spPr>
          <a:xfrm>
            <a:off x="793200" y="466600"/>
            <a:ext cx="7557600" cy="610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3000" b="0" i="0" u="none" strike="noStrike" cap="none">
                <a:solidFill>
                  <a:srgbClr val="47BF38"/>
                </a:solidFill>
                <a:latin typeface="Raleway Light"/>
                <a:ea typeface="Raleway Light"/>
                <a:cs typeface="Raleway Light"/>
                <a:sym typeface="Raleway Light"/>
              </a:rPr>
              <a:t>Desafios da Implantação</a:t>
            </a:r>
            <a:endParaRPr sz="3000" b="0" i="0" u="none" strike="noStrike" cap="none">
              <a:solidFill>
                <a:srgbClr val="47BF38"/>
              </a:solidFill>
              <a:latin typeface="Raleway Light"/>
              <a:ea typeface="Raleway Light"/>
              <a:cs typeface="Raleway Light"/>
              <a:sym typeface="Raleway Light"/>
            </a:endParaRPr>
          </a:p>
          <a:p>
            <a:pPr marL="0" marR="0" lvl="0" indent="0" algn="ctr" rtl="0">
              <a:lnSpc>
                <a:spcPct val="100000"/>
              </a:lnSpc>
              <a:spcBef>
                <a:spcPts val="0"/>
              </a:spcBef>
              <a:spcAft>
                <a:spcPts val="0"/>
              </a:spcAft>
              <a:buClr>
                <a:srgbClr val="000000"/>
              </a:buClr>
              <a:buSzPts val="1100"/>
              <a:buFont typeface="Arial"/>
              <a:buNone/>
            </a:pPr>
            <a:endParaRPr sz="3000" b="0" i="0" u="none" strike="noStrike" cap="none">
              <a:solidFill>
                <a:srgbClr val="47BF38"/>
              </a:solidFill>
              <a:latin typeface="Raleway Light"/>
              <a:ea typeface="Raleway Light"/>
              <a:cs typeface="Raleway Light"/>
              <a:sym typeface="Raleway Light"/>
            </a:endParaRPr>
          </a:p>
          <a:p>
            <a:pPr marL="0" marR="0" lvl="0" indent="0" algn="ctr" rtl="0">
              <a:lnSpc>
                <a:spcPct val="100000"/>
              </a:lnSpc>
              <a:spcBef>
                <a:spcPts val="0"/>
              </a:spcBef>
              <a:spcAft>
                <a:spcPts val="0"/>
              </a:spcAft>
              <a:buClr>
                <a:srgbClr val="000000"/>
              </a:buClr>
              <a:buSzPts val="1100"/>
              <a:buFont typeface="Arial"/>
              <a:buNone/>
            </a:pPr>
            <a:endParaRPr sz="3000" b="0" i="0" u="none" strike="noStrike" cap="none">
              <a:solidFill>
                <a:srgbClr val="47BF38"/>
              </a:solidFill>
              <a:latin typeface="Raleway Light"/>
              <a:ea typeface="Raleway Light"/>
              <a:cs typeface="Raleway Light"/>
              <a:sym typeface="Raleway Light"/>
            </a:endParaRPr>
          </a:p>
          <a:p>
            <a:pPr marL="0" marR="0" lvl="0" indent="0" algn="ctr" rtl="0">
              <a:lnSpc>
                <a:spcPct val="100000"/>
              </a:lnSpc>
              <a:spcBef>
                <a:spcPts val="0"/>
              </a:spcBef>
              <a:spcAft>
                <a:spcPts val="0"/>
              </a:spcAft>
              <a:buClr>
                <a:srgbClr val="000000"/>
              </a:buClr>
              <a:buSzPts val="2000"/>
              <a:buFont typeface="Arial"/>
              <a:buNone/>
            </a:pPr>
            <a:endParaRPr sz="3000" b="0" i="0" u="none" strike="noStrike" cap="none">
              <a:solidFill>
                <a:srgbClr val="47BF38"/>
              </a:solidFill>
              <a:latin typeface="Raleway Light"/>
              <a:ea typeface="Raleway Light"/>
              <a:cs typeface="Raleway Light"/>
              <a:sym typeface="Raleway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207dced901_1_592"/>
          <p:cNvSpPr/>
          <p:nvPr/>
        </p:nvSpPr>
        <p:spPr>
          <a:xfrm>
            <a:off x="1195281" y="2617340"/>
            <a:ext cx="2060100" cy="7167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46" name="Google Shape;446;g2207dced901_1_592" descr="project icon"/>
          <p:cNvPicPr preferRelativeResize="0"/>
          <p:nvPr/>
        </p:nvPicPr>
        <p:blipFill rotWithShape="1">
          <a:blip r:embed="rId3">
            <a:alphaModFix/>
          </a:blip>
          <a:srcRect/>
          <a:stretch/>
        </p:blipFill>
        <p:spPr>
          <a:xfrm>
            <a:off x="1286901" y="2672161"/>
            <a:ext cx="600600" cy="607200"/>
          </a:xfrm>
          <a:prstGeom prst="rect">
            <a:avLst/>
          </a:prstGeom>
          <a:noFill/>
          <a:ln>
            <a:noFill/>
          </a:ln>
        </p:spPr>
      </p:pic>
      <p:sp>
        <p:nvSpPr>
          <p:cNvPr id="447" name="Google Shape;447;g2207dced901_1_592"/>
          <p:cNvSpPr txBox="1"/>
          <p:nvPr/>
        </p:nvSpPr>
        <p:spPr>
          <a:xfrm>
            <a:off x="1887238" y="2672161"/>
            <a:ext cx="1018500" cy="1794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Projeto</a:t>
            </a:r>
            <a:endParaRPr sz="975" b="1"/>
          </a:p>
        </p:txBody>
      </p:sp>
      <p:grpSp>
        <p:nvGrpSpPr>
          <p:cNvPr id="448" name="Google Shape;448;g2207dced901_1_592"/>
          <p:cNvGrpSpPr/>
          <p:nvPr/>
        </p:nvGrpSpPr>
        <p:grpSpPr>
          <a:xfrm>
            <a:off x="1192995" y="3490950"/>
            <a:ext cx="2059846" cy="716767"/>
            <a:chOff x="101950" y="2081206"/>
            <a:chExt cx="2860500" cy="984300"/>
          </a:xfrm>
        </p:grpSpPr>
        <p:sp>
          <p:nvSpPr>
            <p:cNvPr id="449" name="Google Shape;449;g2207dced901_1_59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50" name="Google Shape;450;g2207dced901_1_592" descr="http://www.infoabove.com/images/infoabove/category_icons/icon_2e0b187cd572ff02ac81f3529ecc03bb.png"/>
            <p:cNvPicPr preferRelativeResize="0"/>
            <p:nvPr/>
          </p:nvPicPr>
          <p:blipFill rotWithShape="1">
            <a:blip r:embed="rId4">
              <a:alphaModFix/>
            </a:blip>
            <a:srcRect/>
            <a:stretch/>
          </p:blipFill>
          <p:spPr>
            <a:xfrm>
              <a:off x="311671" y="2158353"/>
              <a:ext cx="603300" cy="829800"/>
            </a:xfrm>
            <a:prstGeom prst="rect">
              <a:avLst/>
            </a:prstGeom>
            <a:noFill/>
            <a:ln>
              <a:noFill/>
            </a:ln>
          </p:spPr>
        </p:pic>
        <p:sp>
          <p:nvSpPr>
            <p:cNvPr id="451" name="Google Shape;451;g2207dced901_1_592"/>
            <p:cNvSpPr txBox="1"/>
            <p:nvPr/>
          </p:nvSpPr>
          <p:spPr>
            <a:xfrm>
              <a:off x="977986" y="2213949"/>
              <a:ext cx="19134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Obra Civil</a:t>
              </a:r>
              <a:endParaRPr sz="975" b="1"/>
            </a:p>
          </p:txBody>
        </p:sp>
      </p:grpSp>
      <p:grpSp>
        <p:nvGrpSpPr>
          <p:cNvPr id="452" name="Google Shape;452;g2207dced901_1_592"/>
          <p:cNvGrpSpPr/>
          <p:nvPr/>
        </p:nvGrpSpPr>
        <p:grpSpPr>
          <a:xfrm>
            <a:off x="3306439" y="2613783"/>
            <a:ext cx="2059846" cy="716767"/>
            <a:chOff x="103574" y="3116332"/>
            <a:chExt cx="2860500" cy="984300"/>
          </a:xfrm>
        </p:grpSpPr>
        <p:sp>
          <p:nvSpPr>
            <p:cNvPr id="453" name="Google Shape;453;g2207dced901_1_592"/>
            <p:cNvSpPr/>
            <p:nvPr/>
          </p:nvSpPr>
          <p:spPr>
            <a:xfrm>
              <a:off x="103574" y="311633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54" name="Google Shape;454;g2207dced901_1_592" descr="http://en.xn--icne-wqa.com/images/icones/7/7/pictogram-din-w008-electricisty.png"/>
            <p:cNvPicPr preferRelativeResize="0"/>
            <p:nvPr/>
          </p:nvPicPr>
          <p:blipFill rotWithShape="1">
            <a:blip r:embed="rId5">
              <a:alphaModFix/>
            </a:blip>
            <a:srcRect/>
            <a:stretch/>
          </p:blipFill>
          <p:spPr>
            <a:xfrm>
              <a:off x="179526" y="3126570"/>
              <a:ext cx="963900" cy="963900"/>
            </a:xfrm>
            <a:prstGeom prst="rect">
              <a:avLst/>
            </a:prstGeom>
            <a:noFill/>
            <a:ln>
              <a:noFill/>
            </a:ln>
          </p:spPr>
        </p:pic>
        <p:sp>
          <p:nvSpPr>
            <p:cNvPr id="455" name="Google Shape;455;g2207dced901_1_592"/>
            <p:cNvSpPr txBox="1"/>
            <p:nvPr/>
          </p:nvSpPr>
          <p:spPr>
            <a:xfrm>
              <a:off x="742104" y="3203933"/>
              <a:ext cx="1913400" cy="246300"/>
            </a:xfrm>
            <a:prstGeom prst="rect">
              <a:avLst/>
            </a:prstGeom>
            <a:noFill/>
            <a:ln>
              <a:noFill/>
            </a:ln>
          </p:spPr>
          <p:txBody>
            <a:bodyPr spcFirstLastPara="1" wrap="square" lIns="91425" tIns="45694" rIns="91425" bIns="45694" anchor="t" anchorCtr="0">
              <a:noAutofit/>
            </a:bodyPr>
            <a:lstStyle/>
            <a:p>
              <a:pPr algn="ctr">
                <a:buSzPts val="1500"/>
              </a:pPr>
              <a:r>
                <a:rPr lang="pt-BR" sz="1125" b="1">
                  <a:latin typeface="Raleway"/>
                  <a:ea typeface="Raleway"/>
                  <a:cs typeface="Raleway"/>
                  <a:sym typeface="Raleway"/>
                </a:rPr>
                <a:t>Adequação Elétrica</a:t>
              </a:r>
              <a:endParaRPr sz="975" b="1"/>
            </a:p>
          </p:txBody>
        </p:sp>
      </p:grpSp>
      <p:grpSp>
        <p:nvGrpSpPr>
          <p:cNvPr id="456" name="Google Shape;456;g2207dced901_1_592"/>
          <p:cNvGrpSpPr/>
          <p:nvPr/>
        </p:nvGrpSpPr>
        <p:grpSpPr>
          <a:xfrm>
            <a:off x="3292077" y="3496929"/>
            <a:ext cx="2325878" cy="716767"/>
            <a:chOff x="103574" y="4159902"/>
            <a:chExt cx="3229937" cy="984300"/>
          </a:xfrm>
        </p:grpSpPr>
        <p:sp>
          <p:nvSpPr>
            <p:cNvPr id="457" name="Google Shape;457;g2207dced901_1_592"/>
            <p:cNvSpPr/>
            <p:nvPr/>
          </p:nvSpPr>
          <p:spPr>
            <a:xfrm>
              <a:off x="103574" y="415990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58" name="Google Shape;458;g2207dced901_1_592" descr="http://www.hs-esslingen.de/fileadmin/medien/einrichtungen/Rechenzentrum/Icons/cable.png"/>
            <p:cNvPicPr preferRelativeResize="0"/>
            <p:nvPr/>
          </p:nvPicPr>
          <p:blipFill rotWithShape="1">
            <a:blip r:embed="rId6">
              <a:alphaModFix/>
            </a:blip>
            <a:srcRect/>
            <a:stretch/>
          </p:blipFill>
          <p:spPr>
            <a:xfrm>
              <a:off x="186319" y="4284525"/>
              <a:ext cx="779400" cy="779400"/>
            </a:xfrm>
            <a:prstGeom prst="rect">
              <a:avLst/>
            </a:prstGeom>
            <a:noFill/>
            <a:ln>
              <a:noFill/>
            </a:ln>
          </p:spPr>
        </p:pic>
        <p:sp>
          <p:nvSpPr>
            <p:cNvPr id="459" name="Google Shape;459;g2207dced901_1_592"/>
            <p:cNvSpPr txBox="1"/>
            <p:nvPr/>
          </p:nvSpPr>
          <p:spPr>
            <a:xfrm>
              <a:off x="933811" y="4284525"/>
              <a:ext cx="23997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Cabeamento Estruturado</a:t>
              </a:r>
              <a:endParaRPr sz="1125" b="1">
                <a:latin typeface="Raleway"/>
                <a:ea typeface="Raleway"/>
                <a:cs typeface="Raleway"/>
                <a:sym typeface="Raleway"/>
              </a:endParaRPr>
            </a:p>
          </p:txBody>
        </p:sp>
      </p:grpSp>
      <p:grpSp>
        <p:nvGrpSpPr>
          <p:cNvPr id="460" name="Google Shape;460;g2207dced901_1_592"/>
          <p:cNvGrpSpPr/>
          <p:nvPr/>
        </p:nvGrpSpPr>
        <p:grpSpPr>
          <a:xfrm>
            <a:off x="5430807" y="1733310"/>
            <a:ext cx="2074329" cy="796006"/>
            <a:chOff x="98676" y="5192420"/>
            <a:chExt cx="2880613" cy="1093114"/>
          </a:xfrm>
        </p:grpSpPr>
        <p:sp>
          <p:nvSpPr>
            <p:cNvPr id="461" name="Google Shape;461;g2207dced901_1_592"/>
            <p:cNvSpPr/>
            <p:nvPr/>
          </p:nvSpPr>
          <p:spPr>
            <a:xfrm>
              <a:off x="98676" y="5192420"/>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62" name="Google Shape;462;g2207dced901_1_592" descr="http://files.softicons.com/download/transport-icons/standard-road-icons-by-aha-soft/png/256x256/Workers.png"/>
            <p:cNvPicPr preferRelativeResize="0"/>
            <p:nvPr/>
          </p:nvPicPr>
          <p:blipFill rotWithShape="1">
            <a:blip r:embed="rId7">
              <a:alphaModFix/>
            </a:blip>
            <a:srcRect/>
            <a:stretch/>
          </p:blipFill>
          <p:spPr>
            <a:xfrm>
              <a:off x="201266" y="5248523"/>
              <a:ext cx="700800" cy="700800"/>
            </a:xfrm>
            <a:prstGeom prst="rect">
              <a:avLst/>
            </a:prstGeom>
            <a:noFill/>
            <a:ln>
              <a:noFill/>
            </a:ln>
          </p:spPr>
        </p:pic>
        <p:pic>
          <p:nvPicPr>
            <p:cNvPr id="463" name="Google Shape;463;g2207dced901_1_592" descr="http://emergentitsolutions.net.au/wp-content/uploads/2909-i-love-yaris-car-icon-png-4.png"/>
            <p:cNvPicPr preferRelativeResize="0"/>
            <p:nvPr/>
          </p:nvPicPr>
          <p:blipFill rotWithShape="1">
            <a:blip r:embed="rId8">
              <a:alphaModFix/>
            </a:blip>
            <a:srcRect/>
            <a:stretch/>
          </p:blipFill>
          <p:spPr>
            <a:xfrm flipH="1">
              <a:off x="211118" y="5563134"/>
              <a:ext cx="758700" cy="722400"/>
            </a:xfrm>
            <a:prstGeom prst="rect">
              <a:avLst/>
            </a:prstGeom>
            <a:noFill/>
            <a:ln>
              <a:noFill/>
            </a:ln>
          </p:spPr>
        </p:pic>
        <p:sp>
          <p:nvSpPr>
            <p:cNvPr id="464" name="Google Shape;464;g2207dced901_1_592"/>
            <p:cNvSpPr txBox="1"/>
            <p:nvPr/>
          </p:nvSpPr>
          <p:spPr>
            <a:xfrm>
              <a:off x="911989" y="5214468"/>
              <a:ext cx="20673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Manutenção e Suporte</a:t>
              </a:r>
              <a:endParaRPr sz="1125" b="1">
                <a:latin typeface="Raleway"/>
                <a:ea typeface="Raleway"/>
                <a:cs typeface="Raleway"/>
                <a:sym typeface="Raleway"/>
              </a:endParaRPr>
            </a:p>
          </p:txBody>
        </p:sp>
      </p:grpSp>
      <p:sp>
        <p:nvSpPr>
          <p:cNvPr id="465" name="Google Shape;465;g2207dced901_1_592"/>
          <p:cNvSpPr/>
          <p:nvPr/>
        </p:nvSpPr>
        <p:spPr>
          <a:xfrm>
            <a:off x="3308403" y="1736687"/>
            <a:ext cx="2060100" cy="7167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66" name="Google Shape;466;g2207dced901_1_592"/>
          <p:cNvSpPr txBox="1"/>
          <p:nvPr/>
        </p:nvSpPr>
        <p:spPr>
          <a:xfrm>
            <a:off x="3956116" y="1773997"/>
            <a:ext cx="1503600" cy="1794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Cultura</a:t>
            </a:r>
            <a:endParaRPr sz="975" b="1"/>
          </a:p>
        </p:txBody>
      </p:sp>
      <p:grpSp>
        <p:nvGrpSpPr>
          <p:cNvPr id="467" name="Google Shape;467;g2207dced901_1_592"/>
          <p:cNvGrpSpPr/>
          <p:nvPr/>
        </p:nvGrpSpPr>
        <p:grpSpPr>
          <a:xfrm>
            <a:off x="5388553" y="2622187"/>
            <a:ext cx="2190223" cy="716767"/>
            <a:chOff x="5688011" y="5289994"/>
            <a:chExt cx="3041554" cy="984300"/>
          </a:xfrm>
        </p:grpSpPr>
        <p:sp>
          <p:nvSpPr>
            <p:cNvPr id="468" name="Google Shape;468;g2207dced901_1_59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pic>
          <p:nvPicPr>
            <p:cNvPr id="469" name="Google Shape;469;g2207dced901_1_592" descr="checklist icon"/>
            <p:cNvPicPr preferRelativeResize="0"/>
            <p:nvPr/>
          </p:nvPicPr>
          <p:blipFill rotWithShape="1">
            <a:blip r:embed="rId9">
              <a:alphaModFix/>
            </a:blip>
            <a:srcRect/>
            <a:stretch/>
          </p:blipFill>
          <p:spPr>
            <a:xfrm>
              <a:off x="5688011" y="5322841"/>
              <a:ext cx="869400" cy="869400"/>
            </a:xfrm>
            <a:prstGeom prst="rect">
              <a:avLst/>
            </a:prstGeom>
            <a:noFill/>
            <a:ln>
              <a:noFill/>
            </a:ln>
          </p:spPr>
        </p:pic>
        <p:sp>
          <p:nvSpPr>
            <p:cNvPr id="470" name="Google Shape;470;g2207dced901_1_592"/>
            <p:cNvSpPr txBox="1"/>
            <p:nvPr/>
          </p:nvSpPr>
          <p:spPr>
            <a:xfrm>
              <a:off x="6417165" y="5358855"/>
              <a:ext cx="23124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Planejamento</a:t>
              </a:r>
              <a:endParaRPr sz="975" b="1"/>
            </a:p>
          </p:txBody>
        </p:sp>
      </p:grpSp>
      <p:grpSp>
        <p:nvGrpSpPr>
          <p:cNvPr id="471" name="Google Shape;471;g2207dced901_1_592"/>
          <p:cNvGrpSpPr/>
          <p:nvPr/>
        </p:nvGrpSpPr>
        <p:grpSpPr>
          <a:xfrm>
            <a:off x="5407195" y="3501684"/>
            <a:ext cx="2423997" cy="716767"/>
            <a:chOff x="5894041" y="4374368"/>
            <a:chExt cx="3366195" cy="984300"/>
          </a:xfrm>
        </p:grpSpPr>
        <p:grpSp>
          <p:nvGrpSpPr>
            <p:cNvPr id="472" name="Google Shape;472;g2207dced901_1_592"/>
            <p:cNvGrpSpPr/>
            <p:nvPr/>
          </p:nvGrpSpPr>
          <p:grpSpPr>
            <a:xfrm>
              <a:off x="5894041" y="4374368"/>
              <a:ext cx="3366195" cy="984300"/>
              <a:chOff x="5722213" y="5289994"/>
              <a:chExt cx="3366195" cy="984300"/>
            </a:xfrm>
          </p:grpSpPr>
          <p:sp>
            <p:nvSpPr>
              <p:cNvPr id="473" name="Google Shape;473;g2207dced901_1_59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74" name="Google Shape;474;g2207dced901_1_592"/>
              <p:cNvSpPr txBox="1"/>
              <p:nvPr/>
            </p:nvSpPr>
            <p:spPr>
              <a:xfrm>
                <a:off x="6568108" y="5408096"/>
                <a:ext cx="25203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Documentação</a:t>
                </a:r>
                <a:endParaRPr sz="1125" b="1">
                  <a:latin typeface="Raleway"/>
                  <a:ea typeface="Raleway"/>
                  <a:cs typeface="Raleway"/>
                  <a:sym typeface="Raleway"/>
                </a:endParaRPr>
              </a:p>
            </p:txBody>
          </p:sp>
        </p:grpSp>
        <p:pic>
          <p:nvPicPr>
            <p:cNvPr id="475" name="Google Shape;475;g2207dced901_1_592" descr="research icon"/>
            <p:cNvPicPr preferRelativeResize="0"/>
            <p:nvPr/>
          </p:nvPicPr>
          <p:blipFill rotWithShape="1">
            <a:blip r:embed="rId10">
              <a:alphaModFix/>
            </a:blip>
            <a:srcRect/>
            <a:stretch/>
          </p:blipFill>
          <p:spPr>
            <a:xfrm>
              <a:off x="5967026" y="4478054"/>
              <a:ext cx="765300" cy="765300"/>
            </a:xfrm>
            <a:prstGeom prst="rect">
              <a:avLst/>
            </a:prstGeom>
            <a:noFill/>
            <a:ln>
              <a:noFill/>
            </a:ln>
          </p:spPr>
        </p:pic>
      </p:grpSp>
      <p:grpSp>
        <p:nvGrpSpPr>
          <p:cNvPr id="476" name="Google Shape;476;g2207dced901_1_592"/>
          <p:cNvGrpSpPr/>
          <p:nvPr/>
        </p:nvGrpSpPr>
        <p:grpSpPr>
          <a:xfrm>
            <a:off x="1192924" y="854382"/>
            <a:ext cx="2059997" cy="716767"/>
            <a:chOff x="101950" y="2081206"/>
            <a:chExt cx="2860710" cy="984300"/>
          </a:xfrm>
        </p:grpSpPr>
        <p:sp>
          <p:nvSpPr>
            <p:cNvPr id="477" name="Google Shape;477;g2207dced901_1_59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78" name="Google Shape;478;g2207dced901_1_592"/>
            <p:cNvSpPr txBox="1"/>
            <p:nvPr/>
          </p:nvSpPr>
          <p:spPr>
            <a:xfrm>
              <a:off x="1049260" y="2111328"/>
              <a:ext cx="1913400" cy="4002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Resistência a Mudança</a:t>
              </a:r>
              <a:endParaRPr sz="1125" b="1">
                <a:latin typeface="Raleway"/>
                <a:ea typeface="Raleway"/>
                <a:cs typeface="Raleway"/>
                <a:sym typeface="Raleway"/>
              </a:endParaRPr>
            </a:p>
          </p:txBody>
        </p:sp>
      </p:grpSp>
      <p:grpSp>
        <p:nvGrpSpPr>
          <p:cNvPr id="479" name="Google Shape;479;g2207dced901_1_592"/>
          <p:cNvGrpSpPr/>
          <p:nvPr/>
        </p:nvGrpSpPr>
        <p:grpSpPr>
          <a:xfrm>
            <a:off x="3303796" y="861439"/>
            <a:ext cx="2310650" cy="716767"/>
            <a:chOff x="103574" y="4159902"/>
            <a:chExt cx="3208790" cy="984300"/>
          </a:xfrm>
        </p:grpSpPr>
        <p:sp>
          <p:nvSpPr>
            <p:cNvPr id="480" name="Google Shape;480;g2207dced901_1_592"/>
            <p:cNvSpPr/>
            <p:nvPr/>
          </p:nvSpPr>
          <p:spPr>
            <a:xfrm>
              <a:off x="103574" y="4159902"/>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81" name="Google Shape;481;g2207dced901_1_592"/>
            <p:cNvSpPr txBox="1"/>
            <p:nvPr/>
          </p:nvSpPr>
          <p:spPr>
            <a:xfrm>
              <a:off x="912664" y="4194952"/>
              <a:ext cx="23997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Momento de </a:t>
              </a:r>
              <a:endParaRPr sz="1125" b="1">
                <a:latin typeface="Raleway"/>
                <a:ea typeface="Raleway"/>
                <a:cs typeface="Raleway"/>
                <a:sym typeface="Raleway"/>
              </a:endParaRPr>
            </a:p>
            <a:p>
              <a:pPr>
                <a:buSzPts val="1500"/>
              </a:pPr>
              <a:r>
                <a:rPr lang="pt-BR" sz="1125" b="1">
                  <a:latin typeface="Raleway"/>
                  <a:ea typeface="Raleway"/>
                  <a:cs typeface="Raleway"/>
                  <a:sym typeface="Raleway"/>
                </a:rPr>
                <a:t>Transição</a:t>
              </a:r>
              <a:endParaRPr sz="1125" b="1">
                <a:latin typeface="Raleway"/>
                <a:ea typeface="Raleway"/>
                <a:cs typeface="Raleway"/>
                <a:sym typeface="Raleway"/>
              </a:endParaRPr>
            </a:p>
          </p:txBody>
        </p:sp>
      </p:grpSp>
      <p:grpSp>
        <p:nvGrpSpPr>
          <p:cNvPr id="482" name="Google Shape;482;g2207dced901_1_592"/>
          <p:cNvGrpSpPr/>
          <p:nvPr/>
        </p:nvGrpSpPr>
        <p:grpSpPr>
          <a:xfrm>
            <a:off x="5418921" y="867415"/>
            <a:ext cx="2458621" cy="716767"/>
            <a:chOff x="5722213" y="5289994"/>
            <a:chExt cx="3414277" cy="984300"/>
          </a:xfrm>
        </p:grpSpPr>
        <p:sp>
          <p:nvSpPr>
            <p:cNvPr id="483" name="Google Shape;483;g2207dced901_1_592"/>
            <p:cNvSpPr/>
            <p:nvPr/>
          </p:nvSpPr>
          <p:spPr>
            <a:xfrm>
              <a:off x="5722213" y="5289994"/>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84" name="Google Shape;484;g2207dced901_1_592"/>
            <p:cNvSpPr txBox="1"/>
            <p:nvPr/>
          </p:nvSpPr>
          <p:spPr>
            <a:xfrm>
              <a:off x="6616190" y="5339077"/>
              <a:ext cx="25203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Envolvimento Governança</a:t>
              </a:r>
              <a:endParaRPr sz="1125" b="1">
                <a:latin typeface="Raleway"/>
                <a:ea typeface="Raleway"/>
                <a:cs typeface="Raleway"/>
                <a:sym typeface="Raleway"/>
              </a:endParaRPr>
            </a:p>
          </p:txBody>
        </p:sp>
      </p:grpSp>
      <p:pic>
        <p:nvPicPr>
          <p:cNvPr id="485" name="Google Shape;485;g2207dced901_1_592" descr="https://lh5.googleusercontent.com/-1j2YvxgCRPc/AAAAAAAAAAI/AAAAAAAABAI/dIpxreR1suo/photo.jpg"/>
          <p:cNvPicPr preferRelativeResize="0"/>
          <p:nvPr/>
        </p:nvPicPr>
        <p:blipFill rotWithShape="1">
          <a:blip r:embed="rId11">
            <a:alphaModFix/>
          </a:blip>
          <a:srcRect/>
          <a:stretch/>
        </p:blipFill>
        <p:spPr>
          <a:xfrm>
            <a:off x="1314090" y="951203"/>
            <a:ext cx="537900" cy="542400"/>
          </a:xfrm>
          <a:prstGeom prst="rect">
            <a:avLst/>
          </a:prstGeom>
          <a:noFill/>
          <a:ln>
            <a:noFill/>
          </a:ln>
        </p:spPr>
      </p:pic>
      <p:pic>
        <p:nvPicPr>
          <p:cNvPr id="486" name="Google Shape;486;g2207dced901_1_592" descr="http://i.stack.imgur.com/CQZuP.png"/>
          <p:cNvPicPr preferRelativeResize="0"/>
          <p:nvPr/>
        </p:nvPicPr>
        <p:blipFill rotWithShape="1">
          <a:blip r:embed="rId12">
            <a:alphaModFix/>
          </a:blip>
          <a:srcRect/>
          <a:stretch/>
        </p:blipFill>
        <p:spPr>
          <a:xfrm>
            <a:off x="3360342" y="972681"/>
            <a:ext cx="529500" cy="549600"/>
          </a:xfrm>
          <a:prstGeom prst="rect">
            <a:avLst/>
          </a:prstGeom>
          <a:noFill/>
          <a:ln>
            <a:noFill/>
          </a:ln>
        </p:spPr>
      </p:pic>
      <p:pic>
        <p:nvPicPr>
          <p:cNvPr id="487" name="Google Shape;487;g2207dced901_1_592" descr="http://www.subhashandsons.com/images/new-manegment-icon.png"/>
          <p:cNvPicPr preferRelativeResize="0"/>
          <p:nvPr/>
        </p:nvPicPr>
        <p:blipFill rotWithShape="1">
          <a:blip r:embed="rId13">
            <a:alphaModFix/>
          </a:blip>
          <a:srcRect/>
          <a:stretch/>
        </p:blipFill>
        <p:spPr>
          <a:xfrm>
            <a:off x="5492041" y="1033992"/>
            <a:ext cx="585600" cy="410400"/>
          </a:xfrm>
          <a:prstGeom prst="rect">
            <a:avLst/>
          </a:prstGeom>
          <a:noFill/>
          <a:ln>
            <a:noFill/>
          </a:ln>
        </p:spPr>
      </p:pic>
      <p:grpSp>
        <p:nvGrpSpPr>
          <p:cNvPr id="488" name="Google Shape;488;g2207dced901_1_592"/>
          <p:cNvGrpSpPr/>
          <p:nvPr/>
        </p:nvGrpSpPr>
        <p:grpSpPr>
          <a:xfrm>
            <a:off x="1201987" y="1738299"/>
            <a:ext cx="2059863" cy="716767"/>
            <a:chOff x="101950" y="2081206"/>
            <a:chExt cx="2860523" cy="984300"/>
          </a:xfrm>
        </p:grpSpPr>
        <p:sp>
          <p:nvSpPr>
            <p:cNvPr id="489" name="Google Shape;489;g2207dced901_1_592"/>
            <p:cNvSpPr/>
            <p:nvPr/>
          </p:nvSpPr>
          <p:spPr>
            <a:xfrm>
              <a:off x="101950" y="2081206"/>
              <a:ext cx="2860500" cy="984300"/>
            </a:xfrm>
            <a:prstGeom prst="roundRect">
              <a:avLst>
                <a:gd name="adj" fmla="val 16667"/>
              </a:avLst>
            </a:prstGeom>
            <a:solidFill>
              <a:srgbClr val="C2D59B"/>
            </a:solidFill>
            <a:ln w="38100" cap="flat" cmpd="sng">
              <a:solidFill>
                <a:srgbClr val="FFFFFF"/>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1300"/>
              </a:pPr>
              <a:endParaRPr sz="975">
                <a:solidFill>
                  <a:srgbClr val="FFFFFF"/>
                </a:solidFill>
              </a:endParaRPr>
            </a:p>
          </p:txBody>
        </p:sp>
        <p:sp>
          <p:nvSpPr>
            <p:cNvPr id="490" name="Google Shape;490;g2207dced901_1_592"/>
            <p:cNvSpPr txBox="1"/>
            <p:nvPr/>
          </p:nvSpPr>
          <p:spPr>
            <a:xfrm>
              <a:off x="929673" y="2111328"/>
              <a:ext cx="2032800" cy="246300"/>
            </a:xfrm>
            <a:prstGeom prst="rect">
              <a:avLst/>
            </a:prstGeom>
            <a:noFill/>
            <a:ln>
              <a:noFill/>
            </a:ln>
          </p:spPr>
          <p:txBody>
            <a:bodyPr spcFirstLastPara="1" wrap="square" lIns="91425" tIns="45694" rIns="91425" bIns="45694" anchor="t" anchorCtr="0">
              <a:noAutofit/>
            </a:bodyPr>
            <a:lstStyle/>
            <a:p>
              <a:pPr>
                <a:buSzPts val="1500"/>
              </a:pPr>
              <a:r>
                <a:rPr lang="pt-BR" sz="1125" b="1">
                  <a:latin typeface="Raleway"/>
                  <a:ea typeface="Raleway"/>
                  <a:cs typeface="Raleway"/>
                  <a:sym typeface="Raleway"/>
                </a:rPr>
                <a:t>Maturidade de Gestão</a:t>
              </a:r>
              <a:endParaRPr sz="1125" b="1">
                <a:latin typeface="Raleway"/>
                <a:ea typeface="Raleway"/>
                <a:cs typeface="Raleway"/>
                <a:sym typeface="Raleway"/>
              </a:endParaRPr>
            </a:p>
          </p:txBody>
        </p:sp>
      </p:grpSp>
      <p:pic>
        <p:nvPicPr>
          <p:cNvPr id="491" name="Google Shape;491;g2207dced901_1_592" descr="http://www.webfoto.net.br/site/data/uploads/gestao.png"/>
          <p:cNvPicPr preferRelativeResize="0"/>
          <p:nvPr/>
        </p:nvPicPr>
        <p:blipFill rotWithShape="1">
          <a:blip r:embed="rId14">
            <a:alphaModFix/>
          </a:blip>
          <a:srcRect/>
          <a:stretch/>
        </p:blipFill>
        <p:spPr>
          <a:xfrm>
            <a:off x="1308112" y="1849685"/>
            <a:ext cx="516000" cy="521400"/>
          </a:xfrm>
          <a:prstGeom prst="rect">
            <a:avLst/>
          </a:prstGeom>
          <a:noFill/>
          <a:ln>
            <a:noFill/>
          </a:ln>
        </p:spPr>
      </p:pic>
      <p:pic>
        <p:nvPicPr>
          <p:cNvPr id="492" name="Google Shape;492;g2207dced901_1_592" descr="http://pmdpro.com.br/wp-content/uploads/2016/01/negocios-sociais.png"/>
          <p:cNvPicPr preferRelativeResize="0"/>
          <p:nvPr/>
        </p:nvPicPr>
        <p:blipFill rotWithShape="1">
          <a:blip r:embed="rId15">
            <a:alphaModFix/>
          </a:blip>
          <a:srcRect/>
          <a:stretch/>
        </p:blipFill>
        <p:spPr>
          <a:xfrm>
            <a:off x="3285513" y="1698648"/>
            <a:ext cx="802500" cy="750000"/>
          </a:xfrm>
          <a:prstGeom prst="rect">
            <a:avLst/>
          </a:prstGeom>
          <a:noFill/>
          <a:ln>
            <a:noFill/>
          </a:ln>
        </p:spPr>
      </p:pic>
      <p:sp>
        <p:nvSpPr>
          <p:cNvPr id="493" name="Google Shape;493;g2207dced901_1_592"/>
          <p:cNvSpPr/>
          <p:nvPr/>
        </p:nvSpPr>
        <p:spPr>
          <a:xfrm>
            <a:off x="2464955" y="1444404"/>
            <a:ext cx="3899400" cy="1982400"/>
          </a:xfrm>
          <a:prstGeom prst="roundRect">
            <a:avLst>
              <a:gd name="adj" fmla="val 16667"/>
            </a:avLst>
          </a:prstGeom>
          <a:solidFill>
            <a:srgbClr val="FF9900"/>
          </a:solidFill>
          <a:ln>
            <a:noFill/>
          </a:ln>
          <a:effectLst>
            <a:outerShdw blurRad="40000" dist="20000" dir="5400000" rotWithShape="0">
              <a:srgbClr val="000000">
                <a:alpha val="36470"/>
              </a:srgbClr>
            </a:outerShdw>
          </a:effectLst>
        </p:spPr>
        <p:txBody>
          <a:bodyPr spcFirstLastPara="1" wrap="square" lIns="91425" tIns="45694" rIns="91425" bIns="45694" anchor="ctr" anchorCtr="0">
            <a:noAutofit/>
          </a:bodyPr>
          <a:lstStyle/>
          <a:p>
            <a:pPr algn="ctr">
              <a:buSzPts val="2400"/>
            </a:pPr>
            <a:r>
              <a:rPr lang="pt-BR" sz="1800">
                <a:solidFill>
                  <a:srgbClr val="FFFFFF"/>
                </a:solidFill>
                <a:latin typeface="Raleway Black"/>
                <a:ea typeface="Raleway Black"/>
                <a:cs typeface="Raleway Black"/>
                <a:sym typeface="Raleway Black"/>
              </a:rPr>
              <a:t>Fundamental engajamento </a:t>
            </a:r>
            <a:br>
              <a:rPr lang="pt-BR" sz="1800">
                <a:solidFill>
                  <a:srgbClr val="FFFFFF"/>
                </a:solidFill>
                <a:latin typeface="Raleway Black"/>
                <a:ea typeface="Raleway Black"/>
                <a:cs typeface="Raleway Black"/>
                <a:sym typeface="Raleway Black"/>
              </a:rPr>
            </a:br>
            <a:r>
              <a:rPr lang="pt-BR" sz="1800">
                <a:solidFill>
                  <a:srgbClr val="FFFFFF"/>
                </a:solidFill>
                <a:latin typeface="Raleway Black"/>
                <a:ea typeface="Raleway Black"/>
                <a:cs typeface="Raleway Black"/>
                <a:sym typeface="Raleway Black"/>
              </a:rPr>
              <a:t>das áreas de negócio</a:t>
            </a:r>
            <a:endParaRPr sz="1800">
              <a:solidFill>
                <a:srgbClr val="FFFFFF"/>
              </a:solidFill>
              <a:latin typeface="Raleway Black"/>
              <a:ea typeface="Raleway Black"/>
              <a:cs typeface="Raleway Black"/>
              <a:sym typeface="Raleway Black"/>
            </a:endParaRPr>
          </a:p>
          <a:p>
            <a:pPr algn="ctr">
              <a:buSzPts val="2400"/>
            </a:pPr>
            <a:endParaRPr sz="1800">
              <a:solidFill>
                <a:srgbClr val="FFFFFF"/>
              </a:solidFill>
              <a:latin typeface="Raleway Black"/>
              <a:ea typeface="Raleway Black"/>
              <a:cs typeface="Raleway Black"/>
              <a:sym typeface="Raleway Black"/>
            </a:endParaRPr>
          </a:p>
          <a:p>
            <a:pPr algn="ctr">
              <a:buSzPts val="2400"/>
            </a:pPr>
            <a:r>
              <a:rPr lang="pt-BR" sz="1800">
                <a:solidFill>
                  <a:srgbClr val="FFFFFF"/>
                </a:solidFill>
                <a:latin typeface="Raleway Black"/>
                <a:ea typeface="Raleway Black"/>
                <a:cs typeface="Raleway Black"/>
                <a:sym typeface="Raleway Black"/>
              </a:rPr>
              <a:t>AGHUse não é </a:t>
            </a:r>
            <a:br>
              <a:rPr lang="pt-BR" sz="1800">
                <a:solidFill>
                  <a:srgbClr val="FFFFFF"/>
                </a:solidFill>
                <a:latin typeface="Raleway Black"/>
                <a:ea typeface="Raleway Black"/>
                <a:cs typeface="Raleway Black"/>
                <a:sym typeface="Raleway Black"/>
              </a:rPr>
            </a:br>
            <a:r>
              <a:rPr lang="pt-BR" sz="1800">
                <a:solidFill>
                  <a:srgbClr val="FFFFFF"/>
                </a:solidFill>
                <a:latin typeface="Raleway Black"/>
                <a:ea typeface="Raleway Black"/>
                <a:cs typeface="Raleway Black"/>
                <a:sym typeface="Raleway Black"/>
              </a:rPr>
              <a:t>um projeto de TI!</a:t>
            </a:r>
            <a:endParaRPr sz="1800">
              <a:solidFill>
                <a:srgbClr val="FFFFFF"/>
              </a:solidFill>
              <a:latin typeface="Raleway Black"/>
              <a:ea typeface="Raleway Black"/>
              <a:cs typeface="Raleway Black"/>
              <a:sym typeface="Raleway Black"/>
            </a:endParaRPr>
          </a:p>
        </p:txBody>
      </p:sp>
      <p:sp>
        <p:nvSpPr>
          <p:cNvPr id="494" name="Google Shape;494;g2207dced901_1_592"/>
          <p:cNvSpPr txBox="1"/>
          <p:nvPr/>
        </p:nvSpPr>
        <p:spPr>
          <a:xfrm>
            <a:off x="559650" y="13050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Desafios da Implantação</a:t>
            </a:r>
            <a:endParaRPr sz="3000">
              <a:solidFill>
                <a:srgbClr val="47BF38"/>
              </a:solidFill>
              <a:latin typeface="Raleway Light"/>
              <a:ea typeface="Raleway Light"/>
              <a:cs typeface="Raleway Light"/>
              <a:sym typeface="Raleway Light"/>
            </a:endParaRPr>
          </a:p>
          <a:p>
            <a:pPr algn="ctr">
              <a:buClr>
                <a:schemeClr val="dk1"/>
              </a:buClr>
              <a:buSzPts val="1500"/>
            </a:pPr>
            <a:endParaRPr sz="3000">
              <a:solidFill>
                <a:srgbClr val="47BF38"/>
              </a:solidFill>
              <a:latin typeface="Raleway Light"/>
              <a:ea typeface="Raleway Light"/>
              <a:cs typeface="Raleway Light"/>
              <a:sym typeface="Raleway Light"/>
            </a:endParaRPr>
          </a:p>
          <a:p>
            <a:pPr algn="ctr">
              <a:buClr>
                <a:schemeClr val="dk1"/>
              </a:buClr>
              <a:buSzPts val="1500"/>
            </a:pPr>
            <a:endParaRPr sz="3000">
              <a:solidFill>
                <a:srgbClr val="47BF38"/>
              </a:solidFill>
              <a:latin typeface="Raleway Light"/>
              <a:ea typeface="Raleway Light"/>
              <a:cs typeface="Raleway Light"/>
              <a:sym typeface="Raleway Light"/>
            </a:endParaRPr>
          </a:p>
          <a:p>
            <a:pPr algn="ctr">
              <a:buSzPts val="2700"/>
            </a:pPr>
            <a:endParaRPr sz="3000">
              <a:solidFill>
                <a:srgbClr val="47BF38"/>
              </a:solidFill>
              <a:latin typeface="Raleway Light"/>
              <a:ea typeface="Raleway Light"/>
              <a:cs typeface="Raleway Light"/>
              <a:sym typeface="Raleway Light"/>
            </a:endParaRPr>
          </a:p>
        </p:txBody>
      </p:sp>
    </p:spTree>
    <p:extLst>
      <p:ext uri="{BB962C8B-B14F-4D97-AF65-F5344CB8AC3E}">
        <p14:creationId xmlns:p14="http://schemas.microsoft.com/office/powerpoint/2010/main" val="3868260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g2207dced901_1_498" descr="AGHUse  &#10;&#10;O desenvolvimento e o uso de ferramentas de gestão informatizadas no Hospital de Clínicas de Porto Alegre (HCPA) iniciaram na década de 1970 e hoje compõem um modelo nacional que alcançou ao longo de sua história os resultados perseguidos para toda a rede de hospitais universitários federais (HUFs). Em 2009, o Clínicas recebeu solicitação do Ministério da Educação (MEC) para realização conjunta de um projeto que viabilizasse a transferência do modelo de gestão hospitalar desenvolvido no HCPA para os demais HUFs. Essa solicitação, baseada em recomendação do Tribunal de Contas da União (TCU), deu origem ao projeto AGHU - Aplicativos de Gestão para Hospitais Universitários.&#10;&#10;O modelo de gestão do HCPA foi desenvolvido e incrementado ao longo dos anos através da organização dos processos de trabalho mapeados e suportados por um sistema de informação denominado AGH (Aplicativo de Gestão Hospitalar).  O AGH foi construído de forma multidisciplinar resultando num software com o foco no paciente. &#10;&#10;O início do projeto AGHU oportunizou ao HCPA a migração e atualização do antigo AGH para o atual sistema AGHUse, transformando  uma solução interna em uma plataforma abrangente, moderna e registrada com a licença pública geral (GPL). Assim, o AGHUse se tornou um software livre já adotado por cerca de 50 instituições de saúde em todo o Brasil, gerando resultados que caminham para a transformação da realidade da gestão da assistência à saúde no país.&#10;&#10;O sistema AGHUse, pela característica de ser desenvolvido em um hospital, com a participação efetiva e transversal dos profissionais de saúde, e mantido por uma comunidade de usuários, rompe totalmente com o paradigma de construção e atualização dos softwares hospitalares de mercado. É um produto com características superiores, com resultados a curto prazo e a custos de implantação e sustentação expressivamente acessíveis.&#10;&#10;http://www.hcpa.edu.br/" title="AGHUse - sistema de gestão em saúde">
            <a:hlinkClick r:id="rId3"/>
          </p:cNvPr>
          <p:cNvPicPr preferRelativeResize="0"/>
          <p:nvPr/>
        </p:nvPicPr>
        <p:blipFill rotWithShape="1">
          <a:blip r:embed="rId4">
            <a:alphaModFix/>
          </a:blip>
          <a:srcRect/>
          <a:stretch/>
        </p:blipFill>
        <p:spPr>
          <a:xfrm>
            <a:off x="2202550" y="1073925"/>
            <a:ext cx="5170500" cy="2995650"/>
          </a:xfrm>
          <a:prstGeom prst="rect">
            <a:avLst/>
          </a:prstGeom>
          <a:noFill/>
          <a:ln>
            <a:noFill/>
          </a:ln>
          <a:effectLst>
            <a:outerShdw blurRad="57150" dist="19050" dir="5400000" algn="bl" rotWithShape="0">
              <a:srgbClr val="000000">
                <a:alpha val="48627"/>
              </a:srgbClr>
            </a:outerShdw>
          </a:effectLst>
        </p:spPr>
      </p:pic>
      <p:sp>
        <p:nvSpPr>
          <p:cNvPr id="366" name="Google Shape;366;g2207dced901_1_498"/>
          <p:cNvSpPr txBox="1"/>
          <p:nvPr/>
        </p:nvSpPr>
        <p:spPr>
          <a:xfrm>
            <a:off x="793200" y="152400"/>
            <a:ext cx="7557600" cy="610500"/>
          </a:xfrm>
          <a:prstGeom prst="rect">
            <a:avLst/>
          </a:prstGeom>
          <a:noFill/>
          <a:ln>
            <a:noFill/>
          </a:ln>
        </p:spPr>
        <p:txBody>
          <a:bodyPr spcFirstLastPara="1" wrap="square" lIns="91425" tIns="91425" rIns="91425" bIns="91425" anchor="t" anchorCtr="0">
            <a:noAutofit/>
          </a:bodyPr>
          <a:lstStyle/>
          <a:p>
            <a:pPr algn="ctr">
              <a:buClr>
                <a:schemeClr val="dk1"/>
              </a:buClr>
              <a:buSzPts val="1500"/>
            </a:pPr>
            <a:r>
              <a:rPr lang="pt-BR" sz="3000">
                <a:solidFill>
                  <a:srgbClr val="47BF38"/>
                </a:solidFill>
                <a:latin typeface="Raleway Light"/>
                <a:ea typeface="Raleway Light"/>
                <a:cs typeface="Raleway Light"/>
                <a:sym typeface="Raleway Light"/>
              </a:rPr>
              <a:t>AGHUse - </a:t>
            </a:r>
            <a:r>
              <a:rPr lang="pt-BR" sz="2025">
                <a:solidFill>
                  <a:srgbClr val="47BF38"/>
                </a:solidFill>
                <a:latin typeface="Raleway Light"/>
                <a:ea typeface="Raleway Light"/>
                <a:cs typeface="Raleway Light"/>
                <a:sym typeface="Raleway Light"/>
              </a:rPr>
              <a:t>Vídeo</a:t>
            </a:r>
            <a:endParaRPr sz="2025">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Clr>
                <a:schemeClr val="dk1"/>
              </a:buClr>
              <a:buSzPts val="1500"/>
            </a:pPr>
            <a:endParaRPr sz="3000">
              <a:solidFill>
                <a:srgbClr val="47BF38"/>
              </a:solidFill>
              <a:latin typeface="Raleway Light"/>
              <a:ea typeface="Raleway Light"/>
              <a:cs typeface="Raleway Light"/>
              <a:sym typeface="Raleway Light"/>
            </a:endParaRPr>
          </a:p>
          <a:p>
            <a:pPr>
              <a:buSzPts val="2700"/>
            </a:pPr>
            <a:endParaRPr sz="3000">
              <a:solidFill>
                <a:srgbClr val="47BF38"/>
              </a:solidFill>
              <a:latin typeface="Raleway Light"/>
              <a:ea typeface="Raleway Light"/>
              <a:cs typeface="Raleway Light"/>
              <a:sym typeface="Raleway Light"/>
            </a:endParaRPr>
          </a:p>
        </p:txBody>
      </p:sp>
    </p:spTree>
    <p:extLst>
      <p:ext uri="{BB962C8B-B14F-4D97-AF65-F5344CB8AC3E}">
        <p14:creationId xmlns:p14="http://schemas.microsoft.com/office/powerpoint/2010/main" val="261703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1138515" y="2052586"/>
            <a:ext cx="1488707" cy="1349140"/>
          </a:xfrm>
          <a:custGeom>
            <a:avLst/>
            <a:gdLst/>
            <a:ahLst/>
            <a:cxnLst/>
            <a:rect l="l" t="t" r="r" b="b"/>
            <a:pathLst>
              <a:path w="2977413" h="2698280">
                <a:moveTo>
                  <a:pt x="0" y="0"/>
                </a:moveTo>
                <a:lnTo>
                  <a:pt x="2977413" y="0"/>
                </a:lnTo>
                <a:lnTo>
                  <a:pt x="2977413" y="2698280"/>
                </a:lnTo>
                <a:lnTo>
                  <a:pt x="0" y="2698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grpSp>
        <p:nvGrpSpPr>
          <p:cNvPr id="6" name="Group 6"/>
          <p:cNvGrpSpPr/>
          <p:nvPr/>
        </p:nvGrpSpPr>
        <p:grpSpPr>
          <a:xfrm>
            <a:off x="4889360" y="2486500"/>
            <a:ext cx="1256996" cy="847853"/>
            <a:chOff x="0" y="0"/>
            <a:chExt cx="1205027" cy="812800"/>
          </a:xfrm>
        </p:grpSpPr>
        <p:sp>
          <p:nvSpPr>
            <p:cNvPr id="7" name="Freeform 7"/>
            <p:cNvSpPr/>
            <p:nvPr/>
          </p:nvSpPr>
          <p:spPr>
            <a:xfrm>
              <a:off x="0" y="0"/>
              <a:ext cx="1205027" cy="812800"/>
            </a:xfrm>
            <a:custGeom>
              <a:avLst/>
              <a:gdLst/>
              <a:ahLst/>
              <a:cxnLst/>
              <a:rect l="l" t="t" r="r" b="b"/>
              <a:pathLst>
                <a:path w="1205027" h="812800">
                  <a:moveTo>
                    <a:pt x="1205027" y="406400"/>
                  </a:moveTo>
                  <a:lnTo>
                    <a:pt x="798627" y="0"/>
                  </a:lnTo>
                  <a:lnTo>
                    <a:pt x="798627" y="203200"/>
                  </a:lnTo>
                  <a:lnTo>
                    <a:pt x="0" y="203200"/>
                  </a:lnTo>
                  <a:lnTo>
                    <a:pt x="0" y="609600"/>
                  </a:lnTo>
                  <a:lnTo>
                    <a:pt x="798627" y="609600"/>
                  </a:lnTo>
                  <a:lnTo>
                    <a:pt x="798627" y="812800"/>
                  </a:lnTo>
                  <a:lnTo>
                    <a:pt x="1205027" y="406400"/>
                  </a:lnTo>
                  <a:close/>
                </a:path>
              </a:pathLst>
            </a:custGeom>
            <a:solidFill>
              <a:srgbClr val="284492"/>
            </a:solidFill>
          </p:spPr>
          <p:txBody>
            <a:bodyPr/>
            <a:lstStyle/>
            <a:p>
              <a:endParaRPr lang="pt-BR"/>
            </a:p>
          </p:txBody>
        </p:sp>
        <p:sp>
          <p:nvSpPr>
            <p:cNvPr id="8" name="TextBox 8"/>
            <p:cNvSpPr txBox="1"/>
            <p:nvPr/>
          </p:nvSpPr>
          <p:spPr>
            <a:xfrm>
              <a:off x="0" y="155575"/>
              <a:ext cx="1103427" cy="454025"/>
            </a:xfrm>
            <a:prstGeom prst="rect">
              <a:avLst/>
            </a:prstGeom>
          </p:spPr>
          <p:txBody>
            <a:bodyPr lIns="25400" tIns="25400" rIns="25400" bIns="25400" rtlCol="0" anchor="ctr"/>
            <a:lstStyle/>
            <a:p>
              <a:pPr algn="ctr">
                <a:lnSpc>
                  <a:spcPts val="1301"/>
                </a:lnSpc>
              </a:pPr>
              <a:endParaRPr sz="700"/>
            </a:p>
          </p:txBody>
        </p:sp>
      </p:grpSp>
      <p:sp>
        <p:nvSpPr>
          <p:cNvPr id="9" name="TextBox 9"/>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10" name="TextBox 10"/>
          <p:cNvSpPr txBox="1"/>
          <p:nvPr/>
        </p:nvSpPr>
        <p:spPr>
          <a:xfrm>
            <a:off x="1357685" y="1156297"/>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Taxa de Ocupação Operacional</a:t>
            </a:r>
          </a:p>
        </p:txBody>
      </p:sp>
      <p:sp>
        <p:nvSpPr>
          <p:cNvPr id="11" name="TextBox 11"/>
          <p:cNvSpPr txBox="1"/>
          <p:nvPr/>
        </p:nvSpPr>
        <p:spPr>
          <a:xfrm>
            <a:off x="2904504" y="2638424"/>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70,41 %</a:t>
            </a:r>
          </a:p>
        </p:txBody>
      </p:sp>
      <p:sp>
        <p:nvSpPr>
          <p:cNvPr id="12" name="TextBox 12"/>
          <p:cNvSpPr txBox="1"/>
          <p:nvPr/>
        </p:nvSpPr>
        <p:spPr>
          <a:xfrm>
            <a:off x="3226714" y="2282189"/>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Diagnóstico Situacional </a:t>
            </a:r>
          </a:p>
        </p:txBody>
      </p:sp>
      <p:sp>
        <p:nvSpPr>
          <p:cNvPr id="13" name="TextBox 13"/>
          <p:cNvSpPr txBox="1"/>
          <p:nvPr/>
        </p:nvSpPr>
        <p:spPr>
          <a:xfrm>
            <a:off x="6311723" y="2652861"/>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83,12%</a:t>
            </a:r>
          </a:p>
        </p:txBody>
      </p:sp>
      <p:sp>
        <p:nvSpPr>
          <p:cNvPr id="14" name="TextBox 14"/>
          <p:cNvSpPr txBox="1"/>
          <p:nvPr/>
        </p:nvSpPr>
        <p:spPr>
          <a:xfrm>
            <a:off x="6588489" y="2291714"/>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Planejamento Atual</a:t>
            </a:r>
          </a:p>
        </p:txBody>
      </p:sp>
      <p:grpSp>
        <p:nvGrpSpPr>
          <p:cNvPr id="15" name="Group 15"/>
          <p:cNvGrpSpPr/>
          <p:nvPr/>
        </p:nvGrpSpPr>
        <p:grpSpPr>
          <a:xfrm rot="-5400000">
            <a:off x="7636248" y="3591916"/>
            <a:ext cx="672644" cy="475945"/>
            <a:chOff x="0" y="0"/>
            <a:chExt cx="1148715" cy="812800"/>
          </a:xfrm>
        </p:grpSpPr>
        <p:sp>
          <p:nvSpPr>
            <p:cNvPr id="16" name="Freeform 16"/>
            <p:cNvSpPr/>
            <p:nvPr/>
          </p:nvSpPr>
          <p:spPr>
            <a:xfrm>
              <a:off x="0" y="0"/>
              <a:ext cx="1148715" cy="812800"/>
            </a:xfrm>
            <a:custGeom>
              <a:avLst/>
              <a:gdLst/>
              <a:ahLst/>
              <a:cxnLst/>
              <a:rect l="l" t="t" r="r" b="b"/>
              <a:pathLst>
                <a:path w="1148715" h="812800">
                  <a:moveTo>
                    <a:pt x="1148715" y="406400"/>
                  </a:moveTo>
                  <a:lnTo>
                    <a:pt x="742315" y="0"/>
                  </a:lnTo>
                  <a:lnTo>
                    <a:pt x="742315" y="203200"/>
                  </a:lnTo>
                  <a:lnTo>
                    <a:pt x="0" y="203200"/>
                  </a:lnTo>
                  <a:lnTo>
                    <a:pt x="0" y="609600"/>
                  </a:lnTo>
                  <a:lnTo>
                    <a:pt x="742315" y="609600"/>
                  </a:lnTo>
                  <a:lnTo>
                    <a:pt x="742315" y="812800"/>
                  </a:lnTo>
                  <a:lnTo>
                    <a:pt x="1148715" y="406400"/>
                  </a:lnTo>
                  <a:close/>
                </a:path>
              </a:pathLst>
            </a:custGeom>
            <a:solidFill>
              <a:srgbClr val="284492"/>
            </a:solidFill>
          </p:spPr>
          <p:txBody>
            <a:bodyPr/>
            <a:lstStyle/>
            <a:p>
              <a:endParaRPr lang="pt-BR"/>
            </a:p>
          </p:txBody>
        </p:sp>
        <p:sp>
          <p:nvSpPr>
            <p:cNvPr id="17" name="TextBox 17"/>
            <p:cNvSpPr txBox="1"/>
            <p:nvPr/>
          </p:nvSpPr>
          <p:spPr>
            <a:xfrm>
              <a:off x="0" y="155575"/>
              <a:ext cx="1047115" cy="454025"/>
            </a:xfrm>
            <a:prstGeom prst="rect">
              <a:avLst/>
            </a:prstGeom>
          </p:spPr>
          <p:txBody>
            <a:bodyPr lIns="25400" tIns="25400" rIns="25400" bIns="25400" rtlCol="0" anchor="ctr"/>
            <a:lstStyle/>
            <a:p>
              <a:pPr algn="ctr">
                <a:lnSpc>
                  <a:spcPts val="1301"/>
                </a:lnSpc>
              </a:pPr>
              <a:endParaRPr sz="700"/>
            </a:p>
          </p:txBody>
        </p:sp>
      </p:grpSp>
      <p:sp>
        <p:nvSpPr>
          <p:cNvPr id="18" name="TextBox 18"/>
          <p:cNvSpPr txBox="1"/>
          <p:nvPr/>
        </p:nvSpPr>
        <p:spPr>
          <a:xfrm>
            <a:off x="6311723" y="3553852"/>
            <a:ext cx="1898819" cy="642868"/>
          </a:xfrm>
          <a:prstGeom prst="rect">
            <a:avLst/>
          </a:prstGeom>
        </p:spPr>
        <p:txBody>
          <a:bodyPr lIns="0" tIns="0" rIns="0" bIns="0" rtlCol="0" anchor="t">
            <a:spAutoFit/>
          </a:bodyPr>
          <a:lstStyle/>
          <a:p>
            <a:pPr algn="ctr">
              <a:lnSpc>
                <a:spcPts val="5460"/>
              </a:lnSpc>
            </a:pPr>
            <a:r>
              <a:rPr lang="en-US" sz="3899" b="1">
                <a:latin typeface="Montserrat Semi-Bold"/>
                <a:ea typeface="Montserrat Semi-Bold"/>
                <a:cs typeface="Montserrat Semi-Bold"/>
                <a:sym typeface="Montserrat Semi-Bold"/>
              </a:rPr>
              <a:t>18%</a:t>
            </a:r>
          </a:p>
        </p:txBody>
      </p:sp>
    </p:spTree>
    <p:extLst>
      <p:ext uri="{BB962C8B-B14F-4D97-AF65-F5344CB8AC3E}">
        <p14:creationId xmlns:p14="http://schemas.microsoft.com/office/powerpoint/2010/main" val="79171993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1138515" y="2052586"/>
            <a:ext cx="1488707" cy="1349140"/>
          </a:xfrm>
          <a:custGeom>
            <a:avLst/>
            <a:gdLst/>
            <a:ahLst/>
            <a:cxnLst/>
            <a:rect l="l" t="t" r="r" b="b"/>
            <a:pathLst>
              <a:path w="2977413" h="2698280">
                <a:moveTo>
                  <a:pt x="0" y="0"/>
                </a:moveTo>
                <a:lnTo>
                  <a:pt x="2977413" y="0"/>
                </a:lnTo>
                <a:lnTo>
                  <a:pt x="2977413" y="2698280"/>
                </a:lnTo>
                <a:lnTo>
                  <a:pt x="0" y="2698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grpSp>
        <p:nvGrpSpPr>
          <p:cNvPr id="6" name="Group 6"/>
          <p:cNvGrpSpPr/>
          <p:nvPr/>
        </p:nvGrpSpPr>
        <p:grpSpPr>
          <a:xfrm>
            <a:off x="4889360" y="2486500"/>
            <a:ext cx="1256996" cy="847853"/>
            <a:chOff x="0" y="0"/>
            <a:chExt cx="1205027" cy="812800"/>
          </a:xfrm>
        </p:grpSpPr>
        <p:sp>
          <p:nvSpPr>
            <p:cNvPr id="7" name="Freeform 7"/>
            <p:cNvSpPr/>
            <p:nvPr/>
          </p:nvSpPr>
          <p:spPr>
            <a:xfrm>
              <a:off x="0" y="0"/>
              <a:ext cx="1205027" cy="812800"/>
            </a:xfrm>
            <a:custGeom>
              <a:avLst/>
              <a:gdLst/>
              <a:ahLst/>
              <a:cxnLst/>
              <a:rect l="l" t="t" r="r" b="b"/>
              <a:pathLst>
                <a:path w="1205027" h="812800">
                  <a:moveTo>
                    <a:pt x="1205027" y="406400"/>
                  </a:moveTo>
                  <a:lnTo>
                    <a:pt x="798627" y="0"/>
                  </a:lnTo>
                  <a:lnTo>
                    <a:pt x="798627" y="203200"/>
                  </a:lnTo>
                  <a:lnTo>
                    <a:pt x="0" y="203200"/>
                  </a:lnTo>
                  <a:lnTo>
                    <a:pt x="0" y="609600"/>
                  </a:lnTo>
                  <a:lnTo>
                    <a:pt x="798627" y="609600"/>
                  </a:lnTo>
                  <a:lnTo>
                    <a:pt x="798627" y="812800"/>
                  </a:lnTo>
                  <a:lnTo>
                    <a:pt x="1205027" y="406400"/>
                  </a:lnTo>
                  <a:close/>
                </a:path>
              </a:pathLst>
            </a:custGeom>
            <a:solidFill>
              <a:srgbClr val="284492"/>
            </a:solidFill>
          </p:spPr>
          <p:txBody>
            <a:bodyPr/>
            <a:lstStyle/>
            <a:p>
              <a:endParaRPr lang="pt-BR"/>
            </a:p>
          </p:txBody>
        </p:sp>
        <p:sp>
          <p:nvSpPr>
            <p:cNvPr id="8" name="TextBox 8"/>
            <p:cNvSpPr txBox="1"/>
            <p:nvPr/>
          </p:nvSpPr>
          <p:spPr>
            <a:xfrm>
              <a:off x="0" y="155575"/>
              <a:ext cx="1103427" cy="454025"/>
            </a:xfrm>
            <a:prstGeom prst="rect">
              <a:avLst/>
            </a:prstGeom>
          </p:spPr>
          <p:txBody>
            <a:bodyPr lIns="25400" tIns="25400" rIns="25400" bIns="25400" rtlCol="0" anchor="ctr"/>
            <a:lstStyle/>
            <a:p>
              <a:pPr algn="ctr">
                <a:lnSpc>
                  <a:spcPts val="1301"/>
                </a:lnSpc>
              </a:pPr>
              <a:endParaRPr sz="700"/>
            </a:p>
          </p:txBody>
        </p:sp>
      </p:grpSp>
      <p:grpSp>
        <p:nvGrpSpPr>
          <p:cNvPr id="9" name="Group 9"/>
          <p:cNvGrpSpPr/>
          <p:nvPr/>
        </p:nvGrpSpPr>
        <p:grpSpPr>
          <a:xfrm rot="-5400000">
            <a:off x="7636248" y="3591916"/>
            <a:ext cx="672644" cy="475945"/>
            <a:chOff x="0" y="0"/>
            <a:chExt cx="1148715" cy="812800"/>
          </a:xfrm>
        </p:grpSpPr>
        <p:sp>
          <p:nvSpPr>
            <p:cNvPr id="10" name="Freeform 10"/>
            <p:cNvSpPr/>
            <p:nvPr/>
          </p:nvSpPr>
          <p:spPr>
            <a:xfrm>
              <a:off x="0" y="0"/>
              <a:ext cx="1148715" cy="812800"/>
            </a:xfrm>
            <a:custGeom>
              <a:avLst/>
              <a:gdLst/>
              <a:ahLst/>
              <a:cxnLst/>
              <a:rect l="l" t="t" r="r" b="b"/>
              <a:pathLst>
                <a:path w="1148715" h="812800">
                  <a:moveTo>
                    <a:pt x="1148715" y="406400"/>
                  </a:moveTo>
                  <a:lnTo>
                    <a:pt x="742315" y="0"/>
                  </a:lnTo>
                  <a:lnTo>
                    <a:pt x="742315" y="203200"/>
                  </a:lnTo>
                  <a:lnTo>
                    <a:pt x="0" y="203200"/>
                  </a:lnTo>
                  <a:lnTo>
                    <a:pt x="0" y="609600"/>
                  </a:lnTo>
                  <a:lnTo>
                    <a:pt x="742315" y="609600"/>
                  </a:lnTo>
                  <a:lnTo>
                    <a:pt x="742315" y="812800"/>
                  </a:lnTo>
                  <a:lnTo>
                    <a:pt x="1148715" y="406400"/>
                  </a:lnTo>
                  <a:close/>
                </a:path>
              </a:pathLst>
            </a:custGeom>
            <a:solidFill>
              <a:srgbClr val="284492"/>
            </a:solidFill>
          </p:spPr>
          <p:txBody>
            <a:bodyPr/>
            <a:lstStyle/>
            <a:p>
              <a:endParaRPr lang="pt-BR"/>
            </a:p>
          </p:txBody>
        </p:sp>
        <p:sp>
          <p:nvSpPr>
            <p:cNvPr id="11" name="TextBox 11"/>
            <p:cNvSpPr txBox="1"/>
            <p:nvPr/>
          </p:nvSpPr>
          <p:spPr>
            <a:xfrm>
              <a:off x="0" y="155575"/>
              <a:ext cx="1047115" cy="454025"/>
            </a:xfrm>
            <a:prstGeom prst="rect">
              <a:avLst/>
            </a:prstGeom>
          </p:spPr>
          <p:txBody>
            <a:bodyPr lIns="25400" tIns="25400" rIns="25400" bIns="25400" rtlCol="0" anchor="ctr"/>
            <a:lstStyle/>
            <a:p>
              <a:pPr algn="ctr">
                <a:lnSpc>
                  <a:spcPts val="1301"/>
                </a:lnSpc>
              </a:pPr>
              <a:endParaRPr sz="700"/>
            </a:p>
          </p:txBody>
        </p:sp>
      </p:grpSp>
      <p:sp>
        <p:nvSpPr>
          <p:cNvPr id="12" name="TextBox 12"/>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13" name="TextBox 13"/>
          <p:cNvSpPr txBox="1"/>
          <p:nvPr/>
        </p:nvSpPr>
        <p:spPr>
          <a:xfrm>
            <a:off x="1667777" y="1031049"/>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Número de Cirurgias</a:t>
            </a:r>
          </a:p>
        </p:txBody>
      </p:sp>
      <p:sp>
        <p:nvSpPr>
          <p:cNvPr id="14" name="TextBox 14"/>
          <p:cNvSpPr txBox="1"/>
          <p:nvPr/>
        </p:nvSpPr>
        <p:spPr>
          <a:xfrm>
            <a:off x="2904504" y="2638424"/>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775 mês</a:t>
            </a:r>
          </a:p>
        </p:txBody>
      </p:sp>
      <p:sp>
        <p:nvSpPr>
          <p:cNvPr id="15" name="TextBox 15"/>
          <p:cNvSpPr txBox="1"/>
          <p:nvPr/>
        </p:nvSpPr>
        <p:spPr>
          <a:xfrm>
            <a:off x="3226714" y="2282189"/>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Diagnóstico Situacional </a:t>
            </a:r>
          </a:p>
        </p:txBody>
      </p:sp>
      <p:sp>
        <p:nvSpPr>
          <p:cNvPr id="16" name="TextBox 16"/>
          <p:cNvSpPr txBox="1"/>
          <p:nvPr/>
        </p:nvSpPr>
        <p:spPr>
          <a:xfrm>
            <a:off x="6588489" y="2291714"/>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Planejamento Atual</a:t>
            </a:r>
          </a:p>
        </p:txBody>
      </p:sp>
      <p:sp>
        <p:nvSpPr>
          <p:cNvPr id="17" name="TextBox 17"/>
          <p:cNvSpPr txBox="1"/>
          <p:nvPr/>
        </p:nvSpPr>
        <p:spPr>
          <a:xfrm>
            <a:off x="6465443" y="2631820"/>
            <a:ext cx="1898819" cy="491609"/>
          </a:xfrm>
          <a:prstGeom prst="rect">
            <a:avLst/>
          </a:prstGeom>
        </p:spPr>
        <p:txBody>
          <a:bodyPr lIns="0" tIns="0" rIns="0" bIns="0" rtlCol="0" anchor="t">
            <a:spAutoFit/>
          </a:bodyPr>
          <a:lstStyle/>
          <a:p>
            <a:pPr algn="ctr">
              <a:lnSpc>
                <a:spcPts val="4200"/>
              </a:lnSpc>
            </a:pPr>
            <a:r>
              <a:rPr lang="en-US" sz="3000" b="1">
                <a:latin typeface="Montserrat Semi-Bold"/>
                <a:ea typeface="Montserrat Semi-Bold"/>
                <a:cs typeface="Montserrat Semi-Bold"/>
                <a:sym typeface="Montserrat Semi-Bold"/>
              </a:rPr>
              <a:t>1.109 mês</a:t>
            </a:r>
          </a:p>
        </p:txBody>
      </p:sp>
      <p:sp>
        <p:nvSpPr>
          <p:cNvPr id="18" name="TextBox 18"/>
          <p:cNvSpPr txBox="1"/>
          <p:nvPr/>
        </p:nvSpPr>
        <p:spPr>
          <a:xfrm>
            <a:off x="6311723" y="3553852"/>
            <a:ext cx="1898819" cy="642868"/>
          </a:xfrm>
          <a:prstGeom prst="rect">
            <a:avLst/>
          </a:prstGeom>
        </p:spPr>
        <p:txBody>
          <a:bodyPr lIns="0" tIns="0" rIns="0" bIns="0" rtlCol="0" anchor="t">
            <a:spAutoFit/>
          </a:bodyPr>
          <a:lstStyle/>
          <a:p>
            <a:pPr algn="ctr">
              <a:lnSpc>
                <a:spcPts val="5460"/>
              </a:lnSpc>
            </a:pPr>
            <a:r>
              <a:rPr lang="en-US" sz="3899" b="1">
                <a:latin typeface="Montserrat Semi-Bold"/>
                <a:ea typeface="Montserrat Semi-Bold"/>
                <a:cs typeface="Montserrat Semi-Bold"/>
                <a:sym typeface="Montserrat Semi-Bold"/>
              </a:rPr>
              <a:t>43%</a:t>
            </a:r>
          </a:p>
        </p:txBody>
      </p:sp>
    </p:spTree>
    <p:extLst>
      <p:ext uri="{BB962C8B-B14F-4D97-AF65-F5344CB8AC3E}">
        <p14:creationId xmlns:p14="http://schemas.microsoft.com/office/powerpoint/2010/main" val="429285071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21064">
            <a:off x="-735791" y="905732"/>
            <a:ext cx="10491707" cy="3810506"/>
          </a:xfrm>
          <a:custGeom>
            <a:avLst/>
            <a:gdLst/>
            <a:ahLst/>
            <a:cxnLst/>
            <a:rect l="l" t="t" r="r" b="b"/>
            <a:pathLst>
              <a:path w="20983414" h="7621012">
                <a:moveTo>
                  <a:pt x="0" y="0"/>
                </a:moveTo>
                <a:lnTo>
                  <a:pt x="20983414" y="0"/>
                </a:lnTo>
                <a:lnTo>
                  <a:pt x="20983414" y="7621012"/>
                </a:lnTo>
                <a:lnTo>
                  <a:pt x="0" y="7621012"/>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8298753" y="4298253"/>
            <a:ext cx="330897" cy="330897"/>
          </a:xfrm>
          <a:custGeom>
            <a:avLst/>
            <a:gdLst/>
            <a:ahLst/>
            <a:cxnLst/>
            <a:rect l="l" t="t" r="r" b="b"/>
            <a:pathLst>
              <a:path w="661794" h="661794">
                <a:moveTo>
                  <a:pt x="0" y="0"/>
                </a:moveTo>
                <a:lnTo>
                  <a:pt x="661794" y="0"/>
                </a:lnTo>
                <a:lnTo>
                  <a:pt x="661794" y="661794"/>
                </a:lnTo>
                <a:lnTo>
                  <a:pt x="0" y="661794"/>
                </a:lnTo>
                <a:lnTo>
                  <a:pt x="0" y="0"/>
                </a:lnTo>
                <a:close/>
              </a:path>
            </a:pathLst>
          </a:custGeom>
          <a:blipFill>
            <a:blip r:embed="rId4"/>
            <a:stretch>
              <a:fillRect/>
            </a:stretch>
          </a:blipFill>
        </p:spPr>
        <p:txBody>
          <a:bodyPr/>
          <a:lstStyle/>
          <a:p>
            <a:endParaRPr lang="pt-BR"/>
          </a:p>
        </p:txBody>
      </p:sp>
      <p:sp>
        <p:nvSpPr>
          <p:cNvPr id="4" name="Freeform 4"/>
          <p:cNvSpPr/>
          <p:nvPr/>
        </p:nvSpPr>
        <p:spPr>
          <a:xfrm>
            <a:off x="716041" y="935432"/>
            <a:ext cx="527279" cy="602605"/>
          </a:xfrm>
          <a:custGeom>
            <a:avLst/>
            <a:gdLst/>
            <a:ahLst/>
            <a:cxnLst/>
            <a:rect l="l" t="t" r="r" b="b"/>
            <a:pathLst>
              <a:path w="1054558" h="1205209">
                <a:moveTo>
                  <a:pt x="0" y="0"/>
                </a:moveTo>
                <a:lnTo>
                  <a:pt x="1054558" y="0"/>
                </a:lnTo>
                <a:lnTo>
                  <a:pt x="1054558" y="1205210"/>
                </a:lnTo>
                <a:lnTo>
                  <a:pt x="0" y="1205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Freeform 5"/>
          <p:cNvSpPr/>
          <p:nvPr/>
        </p:nvSpPr>
        <p:spPr>
          <a:xfrm>
            <a:off x="1138515" y="2052586"/>
            <a:ext cx="1488707" cy="1349140"/>
          </a:xfrm>
          <a:custGeom>
            <a:avLst/>
            <a:gdLst/>
            <a:ahLst/>
            <a:cxnLst/>
            <a:rect l="l" t="t" r="r" b="b"/>
            <a:pathLst>
              <a:path w="2977413" h="2698280">
                <a:moveTo>
                  <a:pt x="0" y="0"/>
                </a:moveTo>
                <a:lnTo>
                  <a:pt x="2977413" y="0"/>
                </a:lnTo>
                <a:lnTo>
                  <a:pt x="2977413" y="2698280"/>
                </a:lnTo>
                <a:lnTo>
                  <a:pt x="0" y="2698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grpSp>
        <p:nvGrpSpPr>
          <p:cNvPr id="6" name="Group 6"/>
          <p:cNvGrpSpPr/>
          <p:nvPr/>
        </p:nvGrpSpPr>
        <p:grpSpPr>
          <a:xfrm>
            <a:off x="4889360" y="2486500"/>
            <a:ext cx="1256996" cy="847853"/>
            <a:chOff x="0" y="0"/>
            <a:chExt cx="1205027" cy="812800"/>
          </a:xfrm>
        </p:grpSpPr>
        <p:sp>
          <p:nvSpPr>
            <p:cNvPr id="7" name="Freeform 7"/>
            <p:cNvSpPr/>
            <p:nvPr/>
          </p:nvSpPr>
          <p:spPr>
            <a:xfrm>
              <a:off x="0" y="0"/>
              <a:ext cx="1205027" cy="812800"/>
            </a:xfrm>
            <a:custGeom>
              <a:avLst/>
              <a:gdLst/>
              <a:ahLst/>
              <a:cxnLst/>
              <a:rect l="l" t="t" r="r" b="b"/>
              <a:pathLst>
                <a:path w="1205027" h="812800">
                  <a:moveTo>
                    <a:pt x="1205027" y="406400"/>
                  </a:moveTo>
                  <a:lnTo>
                    <a:pt x="798627" y="0"/>
                  </a:lnTo>
                  <a:lnTo>
                    <a:pt x="798627" y="203200"/>
                  </a:lnTo>
                  <a:lnTo>
                    <a:pt x="0" y="203200"/>
                  </a:lnTo>
                  <a:lnTo>
                    <a:pt x="0" y="609600"/>
                  </a:lnTo>
                  <a:lnTo>
                    <a:pt x="798627" y="609600"/>
                  </a:lnTo>
                  <a:lnTo>
                    <a:pt x="798627" y="812800"/>
                  </a:lnTo>
                  <a:lnTo>
                    <a:pt x="1205027" y="406400"/>
                  </a:lnTo>
                  <a:close/>
                </a:path>
              </a:pathLst>
            </a:custGeom>
            <a:solidFill>
              <a:srgbClr val="284492"/>
            </a:solidFill>
          </p:spPr>
          <p:txBody>
            <a:bodyPr/>
            <a:lstStyle/>
            <a:p>
              <a:endParaRPr lang="pt-BR"/>
            </a:p>
          </p:txBody>
        </p:sp>
        <p:sp>
          <p:nvSpPr>
            <p:cNvPr id="8" name="TextBox 8"/>
            <p:cNvSpPr txBox="1"/>
            <p:nvPr/>
          </p:nvSpPr>
          <p:spPr>
            <a:xfrm>
              <a:off x="0" y="155575"/>
              <a:ext cx="1103427" cy="454025"/>
            </a:xfrm>
            <a:prstGeom prst="rect">
              <a:avLst/>
            </a:prstGeom>
          </p:spPr>
          <p:txBody>
            <a:bodyPr lIns="25400" tIns="25400" rIns="25400" bIns="25400" rtlCol="0" anchor="ctr"/>
            <a:lstStyle/>
            <a:p>
              <a:pPr algn="ctr">
                <a:lnSpc>
                  <a:spcPts val="1301"/>
                </a:lnSpc>
              </a:pPr>
              <a:endParaRPr sz="700"/>
            </a:p>
          </p:txBody>
        </p:sp>
      </p:grpSp>
      <p:sp>
        <p:nvSpPr>
          <p:cNvPr id="9" name="Freeform 9"/>
          <p:cNvSpPr/>
          <p:nvPr/>
        </p:nvSpPr>
        <p:spPr>
          <a:xfrm>
            <a:off x="7762275" y="229496"/>
            <a:ext cx="1072958" cy="1007239"/>
          </a:xfrm>
          <a:custGeom>
            <a:avLst/>
            <a:gdLst/>
            <a:ahLst/>
            <a:cxnLst/>
            <a:rect l="l" t="t" r="r" b="b"/>
            <a:pathLst>
              <a:path w="2145915" h="2014478">
                <a:moveTo>
                  <a:pt x="0" y="0"/>
                </a:moveTo>
                <a:lnTo>
                  <a:pt x="2145915" y="0"/>
                </a:lnTo>
                <a:lnTo>
                  <a:pt x="2145915" y="2014478"/>
                </a:lnTo>
                <a:lnTo>
                  <a:pt x="0" y="20144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sp>
        <p:nvSpPr>
          <p:cNvPr id="10" name="TextBox 10"/>
          <p:cNvSpPr txBox="1"/>
          <p:nvPr/>
        </p:nvSpPr>
        <p:spPr>
          <a:xfrm>
            <a:off x="1882868" y="523875"/>
            <a:ext cx="5378265" cy="269304"/>
          </a:xfrm>
          <a:prstGeom prst="rect">
            <a:avLst/>
          </a:prstGeom>
        </p:spPr>
        <p:txBody>
          <a:bodyPr lIns="0" tIns="0" rIns="0" bIns="0" rtlCol="0" anchor="t">
            <a:spAutoFit/>
          </a:bodyPr>
          <a:lstStyle/>
          <a:p>
            <a:pPr algn="ctr">
              <a:lnSpc>
                <a:spcPts val="2100"/>
              </a:lnSpc>
            </a:pPr>
            <a:r>
              <a:rPr lang="en-US" sz="2000" b="1">
                <a:solidFill>
                  <a:srgbClr val="5D9E8D"/>
                </a:solidFill>
                <a:latin typeface="Poppins 1 Semi-Bold"/>
                <a:ea typeface="Poppins 1 Semi-Bold"/>
                <a:cs typeface="Poppins 1 Semi-Bold"/>
                <a:sym typeface="Poppins 1 Semi-Bold"/>
              </a:rPr>
              <a:t>Diagnóstico Situacional </a:t>
            </a:r>
          </a:p>
        </p:txBody>
      </p:sp>
      <p:sp>
        <p:nvSpPr>
          <p:cNvPr id="11" name="TextBox 11"/>
          <p:cNvSpPr txBox="1"/>
          <p:nvPr/>
        </p:nvSpPr>
        <p:spPr>
          <a:xfrm>
            <a:off x="1667777" y="1031049"/>
            <a:ext cx="5808447"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Número de Cirurgias</a:t>
            </a:r>
          </a:p>
        </p:txBody>
      </p:sp>
      <p:sp>
        <p:nvSpPr>
          <p:cNvPr id="12" name="TextBox 12"/>
          <p:cNvSpPr txBox="1"/>
          <p:nvPr/>
        </p:nvSpPr>
        <p:spPr>
          <a:xfrm>
            <a:off x="2904504" y="2652712"/>
            <a:ext cx="1898819" cy="759952"/>
          </a:xfrm>
          <a:prstGeom prst="rect">
            <a:avLst/>
          </a:prstGeom>
        </p:spPr>
        <p:txBody>
          <a:bodyPr lIns="0" tIns="0" rIns="0" bIns="0" rtlCol="0" anchor="t">
            <a:spAutoFit/>
          </a:bodyPr>
          <a:lstStyle/>
          <a:p>
            <a:pPr algn="ctr">
              <a:lnSpc>
                <a:spcPts val="3080"/>
              </a:lnSpc>
            </a:pPr>
            <a:r>
              <a:rPr lang="en-US" sz="2200" b="1">
                <a:latin typeface="Montserrat Semi-Bold"/>
                <a:ea typeface="Montserrat Semi-Bold"/>
                <a:cs typeface="Montserrat Semi-Bold"/>
                <a:sym typeface="Montserrat Semi-Bold"/>
              </a:rPr>
              <a:t>2,87 cirurgias dia sala</a:t>
            </a:r>
          </a:p>
        </p:txBody>
      </p:sp>
      <p:sp>
        <p:nvSpPr>
          <p:cNvPr id="13" name="TextBox 13"/>
          <p:cNvSpPr txBox="1"/>
          <p:nvPr/>
        </p:nvSpPr>
        <p:spPr>
          <a:xfrm>
            <a:off x="3226714" y="2282189"/>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Diagnóstico Situacional </a:t>
            </a:r>
          </a:p>
        </p:txBody>
      </p:sp>
      <p:sp>
        <p:nvSpPr>
          <p:cNvPr id="14" name="TextBox 14"/>
          <p:cNvSpPr txBox="1"/>
          <p:nvPr/>
        </p:nvSpPr>
        <p:spPr>
          <a:xfrm>
            <a:off x="6588489" y="2291714"/>
            <a:ext cx="1345287" cy="384721"/>
          </a:xfrm>
          <a:prstGeom prst="rect">
            <a:avLst/>
          </a:prstGeom>
        </p:spPr>
        <p:txBody>
          <a:bodyPr lIns="0" tIns="0" rIns="0" bIns="0" rtlCol="0" anchor="t">
            <a:spAutoFit/>
          </a:bodyPr>
          <a:lstStyle/>
          <a:p>
            <a:pPr algn="ctr">
              <a:lnSpc>
                <a:spcPts val="1523"/>
              </a:lnSpc>
            </a:pPr>
            <a:r>
              <a:rPr lang="en-US" sz="1450" b="1">
                <a:solidFill>
                  <a:srgbClr val="2C4184"/>
                </a:solidFill>
                <a:latin typeface="Poppins 1 Semi-Bold"/>
                <a:ea typeface="Poppins 1 Semi-Bold"/>
                <a:cs typeface="Poppins 1 Semi-Bold"/>
                <a:sym typeface="Poppins 1 Semi-Bold"/>
              </a:rPr>
              <a:t>Planejamento Atual</a:t>
            </a:r>
          </a:p>
        </p:txBody>
      </p:sp>
      <p:sp>
        <p:nvSpPr>
          <p:cNvPr id="15" name="TextBox 15"/>
          <p:cNvSpPr txBox="1"/>
          <p:nvPr/>
        </p:nvSpPr>
        <p:spPr>
          <a:xfrm>
            <a:off x="6399935" y="2689056"/>
            <a:ext cx="1898819" cy="759952"/>
          </a:xfrm>
          <a:prstGeom prst="rect">
            <a:avLst/>
          </a:prstGeom>
        </p:spPr>
        <p:txBody>
          <a:bodyPr lIns="0" tIns="0" rIns="0" bIns="0" rtlCol="0" anchor="t">
            <a:spAutoFit/>
          </a:bodyPr>
          <a:lstStyle/>
          <a:p>
            <a:pPr algn="ctr">
              <a:lnSpc>
                <a:spcPts val="3080"/>
              </a:lnSpc>
            </a:pPr>
            <a:r>
              <a:rPr lang="en-US" sz="2200" b="1">
                <a:latin typeface="Montserrat Semi-Bold"/>
                <a:ea typeface="Montserrat Semi-Bold"/>
                <a:cs typeface="Montserrat Semi-Bold"/>
                <a:sym typeface="Montserrat Semi-Bold"/>
              </a:rPr>
              <a:t>4,55 cirurgias dia sala</a:t>
            </a:r>
          </a:p>
        </p:txBody>
      </p:sp>
      <p:sp>
        <p:nvSpPr>
          <p:cNvPr id="16" name="TextBox 16"/>
          <p:cNvSpPr txBox="1"/>
          <p:nvPr/>
        </p:nvSpPr>
        <p:spPr>
          <a:xfrm>
            <a:off x="6399935" y="470978"/>
            <a:ext cx="1898819" cy="562398"/>
          </a:xfrm>
          <a:prstGeom prst="rect">
            <a:avLst/>
          </a:prstGeom>
        </p:spPr>
        <p:txBody>
          <a:bodyPr lIns="0" tIns="0" rIns="0" bIns="0" rtlCol="0" anchor="t">
            <a:spAutoFit/>
          </a:bodyPr>
          <a:lstStyle/>
          <a:p>
            <a:pPr algn="ctr">
              <a:lnSpc>
                <a:spcPts val="4830"/>
              </a:lnSpc>
            </a:pPr>
            <a:r>
              <a:rPr lang="en-US" sz="3449" b="1">
                <a:latin typeface="Montserrat Semi-Bold"/>
                <a:ea typeface="Montserrat Semi-Bold"/>
                <a:cs typeface="Montserrat Semi-Bold"/>
                <a:sym typeface="Montserrat Semi-Bold"/>
              </a:rPr>
              <a:t>4,8</a:t>
            </a:r>
          </a:p>
        </p:txBody>
      </p:sp>
      <p:sp>
        <p:nvSpPr>
          <p:cNvPr id="17" name="TextBox 17"/>
          <p:cNvSpPr txBox="1"/>
          <p:nvPr/>
        </p:nvSpPr>
        <p:spPr>
          <a:xfrm>
            <a:off x="7047000" y="982100"/>
            <a:ext cx="604689" cy="258276"/>
          </a:xfrm>
          <a:prstGeom prst="rect">
            <a:avLst/>
          </a:prstGeom>
        </p:spPr>
        <p:txBody>
          <a:bodyPr lIns="0" tIns="0" rIns="0" bIns="0" rtlCol="0" anchor="t">
            <a:spAutoFit/>
          </a:bodyPr>
          <a:lstStyle/>
          <a:p>
            <a:pPr algn="ctr">
              <a:lnSpc>
                <a:spcPts val="2240"/>
              </a:lnSpc>
              <a:spcBef>
                <a:spcPct val="0"/>
              </a:spcBef>
            </a:pPr>
            <a:r>
              <a:rPr lang="en-US" sz="1600" b="1">
                <a:latin typeface="Montserrat Semi-Bold"/>
                <a:ea typeface="Montserrat Semi-Bold"/>
                <a:cs typeface="Montserrat Semi-Bold"/>
                <a:sym typeface="Montserrat Semi-Bold"/>
              </a:rPr>
              <a:t>META</a:t>
            </a:r>
          </a:p>
        </p:txBody>
      </p:sp>
    </p:spTree>
    <p:extLst>
      <p:ext uri="{BB962C8B-B14F-4D97-AF65-F5344CB8AC3E}">
        <p14:creationId xmlns:p14="http://schemas.microsoft.com/office/powerpoint/2010/main" val="3620670150"/>
      </p:ext>
    </p:extLst>
  </p:cSld>
  <p:clrMapOvr>
    <a:masterClrMapping/>
  </p:clrMapOvr>
  <p:transition spd="slow">
    <p:push/>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1548</TotalTime>
  <Words>1999</Words>
  <Application>Microsoft Office PowerPoint</Application>
  <PresentationFormat>Apresentação na tela (16:9)</PresentationFormat>
  <Paragraphs>325</Paragraphs>
  <Slides>63</Slides>
  <Notes>47</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63</vt:i4>
      </vt:variant>
    </vt:vector>
  </HeadingPairs>
  <TitlesOfParts>
    <vt:vector size="75" baseType="lpstr">
      <vt:lpstr>Montserrat Semi-Bold</vt:lpstr>
      <vt:lpstr>Twentieth Century</vt:lpstr>
      <vt:lpstr>Raleway Light</vt:lpstr>
      <vt:lpstr>Poppins 1 Semi-Bold</vt:lpstr>
      <vt:lpstr>Poppins 1 Medium</vt:lpstr>
      <vt:lpstr>Raleway</vt:lpstr>
      <vt:lpstr>Raleway Black</vt:lpstr>
      <vt:lpstr>Arial</vt:lpstr>
      <vt:lpstr>Tahoma</vt:lpstr>
      <vt:lpstr>Montserrat Bold</vt:lpstr>
      <vt:lpstr>Calibri</vt:lpstr>
      <vt:lpstr>Simple Light</vt:lpstr>
      <vt:lpstr>  ALVF CEC</vt:lpstr>
      <vt:lpstr>Roteiro desta Apresentação</vt:lpstr>
      <vt:lpstr>Ações e Progressos/2024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Repactuação financeira 2024</vt:lpstr>
      <vt:lpstr>Cenário da Saúde Para 2030/2070</vt:lpstr>
      <vt:lpstr>Apresentação do PowerPoint</vt:lpstr>
      <vt:lpstr>Análise Situacional Para  Tecnologia da Informação</vt:lpstr>
      <vt:lpstr>Apresentação do PowerPoint</vt:lpstr>
      <vt:lpstr>Apresentação do PowerPoint</vt:lpstr>
      <vt:lpstr>Apresentação do PowerPoint</vt:lpstr>
      <vt:lpstr>G-Hosp (Sistema atual)</vt:lpstr>
      <vt:lpstr>Apresentação do PowerPoint</vt:lpstr>
      <vt:lpstr>Recomendação para Modelos Fechados Ver documento  Relatório de Diagnóstico Situacional - HRO- V INICIAL</vt:lpstr>
      <vt:lpstr>Propostas</vt:lpstr>
      <vt:lpstr>Apresentação do PowerPoint</vt:lpstr>
      <vt:lpstr>Tasy</vt:lpstr>
      <vt:lpstr>Tasy</vt:lpstr>
      <vt:lpstr>MV</vt:lpstr>
      <vt:lpstr>MV</vt:lpstr>
      <vt:lpstr>Modelo Aberto</vt:lpstr>
      <vt:lpstr>SES       CIASC      AGHUse</vt:lpstr>
      <vt:lpstr>AGHUse</vt:lpstr>
      <vt:lpstr>Apresentação do PowerPoint</vt:lpstr>
      <vt:lpstr>Apresentação do PowerPoint</vt:lpstr>
      <vt:lpstr>Apresentação do PowerPoint</vt:lpstr>
      <vt:lpstr>Apresentação do PowerPoint</vt:lpstr>
      <vt:lpstr>Apresentação do PowerPoint</vt:lpstr>
      <vt:lpstr>HCPA  </vt:lpstr>
      <vt:lpstr>Apresentação do PowerPoint</vt:lpstr>
      <vt:lpstr>Apresentação do PowerPoint</vt:lpstr>
      <vt:lpstr>Apresentação do PowerPoint</vt:lpstr>
      <vt:lpstr>Apresentação do PowerPoint</vt:lpstr>
      <vt:lpstr>Apresentação do PowerPoint</vt:lpstr>
      <vt:lpstr>Apresentação do PowerPoint</vt:lpstr>
      <vt:lpstr>Atualizações</vt:lpstr>
      <vt:lpstr>Membros Atuais da Comunicade de Desenvolvimento </vt:lpstr>
      <vt:lpstr>Apresentação do PowerPoint</vt:lpstr>
      <vt:lpstr>Não é só Sistema de Software! Não é Projeto de TI</vt:lpstr>
      <vt:lpstr>Apresentação do PowerPoint</vt:lpstr>
      <vt:lpstr>Apresentação do PowerPoint</vt:lpstr>
      <vt:lpstr>Apresentação do PowerPoint</vt:lpstr>
      <vt:lpstr>Tecnologias </vt:lpstr>
      <vt:lpstr>Automação do Laboratório e Integração com o Sistema</vt:lpstr>
      <vt:lpstr>Beira Leito</vt:lpstr>
      <vt:lpstr>Controle de Medicamentos de Urgência</vt:lpstr>
      <vt:lpstr>Controle de Medicamentos</vt:lpstr>
      <vt:lpstr>Armário Inteligente</vt:lpstr>
      <vt:lpstr>Acessos</vt:lpstr>
      <vt:lpstr>Apresentação do PowerPoint</vt:lpstr>
      <vt:lpstr>Apresentação do PowerPoint</vt:lpstr>
      <vt:lpstr>Apresentação do PowerPoint</vt:lpstr>
      <vt:lpstr>Apresentação do PowerPoint</vt:lpstr>
      <vt:lpstr>Desafios</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Radamés Pereira</dc:creator>
  <cp:lastModifiedBy>Radamés Pereira</cp:lastModifiedBy>
  <cp:revision>6</cp:revision>
  <dcterms:modified xsi:type="dcterms:W3CDTF">2025-02-05T01:08:20Z</dcterms:modified>
</cp:coreProperties>
</file>